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681" r:id="rId2"/>
  </p:sldMasterIdLst>
  <p:notesMasterIdLst>
    <p:notesMasterId r:id="rId34"/>
  </p:notesMasterIdLst>
  <p:sldIdLst>
    <p:sldId id="256" r:id="rId3"/>
    <p:sldId id="257" r:id="rId4"/>
    <p:sldId id="259" r:id="rId5"/>
    <p:sldId id="270" r:id="rId6"/>
    <p:sldId id="272" r:id="rId7"/>
    <p:sldId id="269" r:id="rId8"/>
    <p:sldId id="271" r:id="rId9"/>
    <p:sldId id="285" r:id="rId10"/>
    <p:sldId id="286" r:id="rId11"/>
    <p:sldId id="260" r:id="rId12"/>
    <p:sldId id="261" r:id="rId13"/>
    <p:sldId id="262" r:id="rId14"/>
    <p:sldId id="274" r:id="rId15"/>
    <p:sldId id="275" r:id="rId16"/>
    <p:sldId id="276" r:id="rId17"/>
    <p:sldId id="277" r:id="rId18"/>
    <p:sldId id="278" r:id="rId19"/>
    <p:sldId id="268" r:id="rId20"/>
    <p:sldId id="273" r:id="rId21"/>
    <p:sldId id="279" r:id="rId22"/>
    <p:sldId id="280" r:id="rId23"/>
    <p:sldId id="258" r:id="rId24"/>
    <p:sldId id="281" r:id="rId25"/>
    <p:sldId id="282" r:id="rId26"/>
    <p:sldId id="283" r:id="rId27"/>
    <p:sldId id="284" r:id="rId28"/>
    <p:sldId id="264" r:id="rId29"/>
    <p:sldId id="265" r:id="rId30"/>
    <p:sldId id="266" r:id="rId31"/>
    <p:sldId id="263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110" autoAdjust="0"/>
  </p:normalViewPr>
  <p:slideViewPr>
    <p:cSldViewPr snapToGrid="0">
      <p:cViewPr>
        <p:scale>
          <a:sx n="45" d="100"/>
          <a:sy n="45" d="100"/>
        </p:scale>
        <p:origin x="14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werk, Hubertus" userId="6bf252af-efd6-4ff3-b3bd-b22d8cd21fdb" providerId="ADAL" clId="{886C1EFD-57F4-4B18-A1B5-36568AC38B74}"/>
    <pc:docChg chg="custSel modSld">
      <pc:chgData name="Schwerk, Hubertus" userId="6bf252af-efd6-4ff3-b3bd-b22d8cd21fdb" providerId="ADAL" clId="{886C1EFD-57F4-4B18-A1B5-36568AC38B74}" dt="2022-02-15T20:26:13.888" v="174" actId="20577"/>
      <pc:docMkLst>
        <pc:docMk/>
      </pc:docMkLst>
      <pc:sldChg chg="modNotesTx">
        <pc:chgData name="Schwerk, Hubertus" userId="6bf252af-efd6-4ff3-b3bd-b22d8cd21fdb" providerId="ADAL" clId="{886C1EFD-57F4-4B18-A1B5-36568AC38B74}" dt="2022-02-15T15:17:13.671" v="73" actId="20577"/>
        <pc:sldMkLst>
          <pc:docMk/>
          <pc:sldMk cId="2328069688" sldId="256"/>
        </pc:sldMkLst>
      </pc:sldChg>
      <pc:sldChg chg="modSp mod">
        <pc:chgData name="Schwerk, Hubertus" userId="6bf252af-efd6-4ff3-b3bd-b22d8cd21fdb" providerId="ADAL" clId="{886C1EFD-57F4-4B18-A1B5-36568AC38B74}" dt="2022-02-15T20:26:13.888" v="174" actId="20577"/>
        <pc:sldMkLst>
          <pc:docMk/>
          <pc:sldMk cId="1717870769" sldId="260"/>
        </pc:sldMkLst>
        <pc:spChg chg="mod">
          <ac:chgData name="Schwerk, Hubertus" userId="6bf252af-efd6-4ff3-b3bd-b22d8cd21fdb" providerId="ADAL" clId="{886C1EFD-57F4-4B18-A1B5-36568AC38B74}" dt="2022-02-15T20:26:13.888" v="174" actId="20577"/>
          <ac:spMkLst>
            <pc:docMk/>
            <pc:sldMk cId="1717870769" sldId="260"/>
            <ac:spMk id="2" creationId="{4BEEA879-D60D-40D0-A6BD-F7592BA59C5D}"/>
          </ac:spMkLst>
        </pc:spChg>
      </pc:sldChg>
      <pc:sldChg chg="modSp mod">
        <pc:chgData name="Schwerk, Hubertus" userId="6bf252af-efd6-4ff3-b3bd-b22d8cd21fdb" providerId="ADAL" clId="{886C1EFD-57F4-4B18-A1B5-36568AC38B74}" dt="2022-02-15T20:19:28.534" v="81" actId="20577"/>
        <pc:sldMkLst>
          <pc:docMk/>
          <pc:sldMk cId="1774145373" sldId="282"/>
        </pc:sldMkLst>
        <pc:spChg chg="mod">
          <ac:chgData name="Schwerk, Hubertus" userId="6bf252af-efd6-4ff3-b3bd-b22d8cd21fdb" providerId="ADAL" clId="{886C1EFD-57F4-4B18-A1B5-36568AC38B74}" dt="2022-02-15T20:19:28.534" v="81" actId="20577"/>
          <ac:spMkLst>
            <pc:docMk/>
            <pc:sldMk cId="1774145373" sldId="282"/>
            <ac:spMk id="8" creationId="{68C2D8BF-E688-43D8-A78B-0CDC5D4696DB}"/>
          </ac:spMkLst>
        </pc:spChg>
      </pc:sldChg>
      <pc:sldChg chg="modNotesTx">
        <pc:chgData name="Schwerk, Hubertus" userId="6bf252af-efd6-4ff3-b3bd-b22d8cd21fdb" providerId="ADAL" clId="{886C1EFD-57F4-4B18-A1B5-36568AC38B74}" dt="2022-02-15T15:27:47.517" v="79" actId="20577"/>
        <pc:sldMkLst>
          <pc:docMk/>
          <pc:sldMk cId="1629395088" sldId="28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5:44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1 822 24575,'12'-1'0,"0"-1"0,1 0 0,-1-1 0,0 0 0,0-1 0,-1 0 0,19-10 0,-18 8 0,277-140 0,-168 81 0,162-63 0,-92 61 0,346-72 0,-358 94 0,-122 28 0,0 2 0,85-9 0,425-31 0,-455 41 0,50-1 0,-24 3 0,-20 0 0,68-1 0,57-1 0,126 13 0,-185 2 0,-154 0 0,0 1 0,-1 2 0,1 1 0,37 12 0,115 46 0,-132-44 0,148 55 0,-174-64 0,36 18 0,-37-16 0,36 13 0,-40-18 0,-1 1 0,26 16 0,-26-14 0,0 0 0,21 7 0,-26-12 0,1 1 0,-2 0 0,1 1 0,-1 0 0,0 1 0,0 0 0,-1 1 0,0 0 0,-1 1 0,11 13 0,-9-11 0,1 0 0,0-1 0,1 0 0,0-1 0,1-1 0,26 13 0,9 6 0,-21-10 0,-2-2 0,38 30 0,-49-35 0,0 0 0,25 12 0,18 11 0,0 11 0,-29-22 0,34 21 0,-50-37 106,0 0 0,27 7 0,-30-11-317,0 1 1,-1 0 0,0 0-1,0 1 1,0 0 0,-1 1-1,12 8 1,-8-2-6616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7:32.8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372 81 24575,'-4'0'0,"-7"-4"0,-5-2 0,-5 0 0,2-3 0,-2-1 0,0 2 0,-6 3 0,1-4 0,1 2 0,0 0 0,0 3 0,-1 1 0,0 1 0,0 1 0,0 1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8:21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6640 556 24575,'0'0'0,"0"-1"0,0 1 0,0 0 0,0 0 0,1-1 0,-1 1 0,0 0 0,0 0 0,0-1 0,1 1 0,-1 0 0,0 0 0,0 0 0,1 0 0,-1 0 0,0-1 0,1 1 0,-1 0 0,0 0 0,0 0 0,1 0 0,-1 0 0,0 0 0,1 0 0,-1 0 0,0 0 0,1 0 0,-1 0 0,0 0 0,0 0 0,1 0 0,-1 0 0,0 0 0,1 0 0,-1 1 0,0-1 0,17 4 0,-13-3 0,36 9 0,51 14 0,-82-21 0,0 0 0,-1 1 0,1 0 0,-1 1 0,0 0 0,-1 0 0,14 12 0,64 57 0,-31-21 0,-54-53 0,-1 0 0,1 0 0,0 0 0,0 0 0,-1 0 0,1 0 0,0 0 0,0 0 0,-1 0 0,1 0 0,0 0 0,0 0 0,-1 0 0,1 0 0,0 0 0,0 0 0,0 0 0,-1 0 0,1 0 0,0 1 0,0-1 0,0 0 0,-1 0 0,1 0 0,0 0 0,0 0 0,0 1 0,0-1 0,-1 0 0,1 0 0,0 0 0,0 1 0,0-1 0,0 0 0,0 0 0,0 1 0,0-1 0,-1 0 0,1 0 0,0 0 0,0 1 0,0-1 0,0 0 0,0 0 0,0 1 0,0-1 0,0 0 0,0 0 0,0 1 0,1-1 0,-1 0 0,0 0 0,0 1 0,0-1 0,0 0 0,0 0 0,0 0 0,0 1 0,1-1 0,-1 0 0,0 0 0,0 0 0,0 1 0,-22-6 0,-274-131 0,268 123 0,-27-19 0,35 19 0,-27-12 0,-53-19 0,93 41 0,1-1 0,-1 0 0,1 0 0,-7-6 0,-7-4 0,-86-47 0,-2-2 0,72 47 0,31 15 0,0-1 0,1 1 0,-1-1 0,1-1 0,-1 1 0,1 0 0,0-1 0,0 0 0,-6-5 0,6 4 0,-1 0 0,0 1 0,0-1 0,0 1 0,0 1 0,-1-1 0,1 1 0,-1 0 0,1 0 0,-1 0 0,0 1 0,-11-2 0,-15-4 0,-122-31 0,71 5 0,20 18 0,-74-8 0,118 20 0,-36-10 0,14 2 0,0 1 0,23 4 0,-39-4 0,-31 1 0,61 6 0,-45-11 0,49 8 0,-1 2 0,-42-4 0,40 7 0,-32-7 0,-7-1 0,27 5 0,-31 0 0,-47-6 0,-334 11 0,337-10 0,-46 0 0,-296 9 0,355 10 0,69-10 0,1 2 0,-59 12 0,-44 10 0,103-20 0,-41 1 0,15-2 0,22 1 0,-29 1 0,-604-5 0,658 1 0,-1 0 0,1 1 0,-1 0 0,1 0 0,0 1 0,0 1 0,0-1 0,1 1 0,-1 1 0,1 0 0,-13 10 0,8-7 0,-48 23 0,-16 8 0,63-32 0,-1-1 0,-1-1 0,1 0 0,-1-1 0,-18 3 0,8-2 0,-4 1 0,15-4 0,0 2 0,1-1 0,0 2 0,-21 8 0,-31 10 0,33-8 0,-1-3 0,0 0 0,-37 6 0,60-15 0,1 1 0,-1 0 0,1 0 0,-14 9 0,14-8 0,0 0 0,0-1 0,0 1 0,-19 4 0,3-3 0,-1 2 0,-36 16 0,3-1 0,-141 41 0,116-41 0,41-3 0,34-15 0,0 0 0,-19 6 0,9-5 0,14-4 0,-1 0 0,1 0 0,-1 0 0,0-1 0,-9 0 0,2 1 0,1 0 0,-1 1 0,0 1 0,1 0 0,0 0 0,0 1 0,-19 11 0,-28 10 0,44-22 0,1 0 0,-20 2 0,-24 5 0,20-1 0,-44 4 0,50-9 0,-94 17 0,95-7 0,32-14 0,0-1 0,0 0 0,0 1 0,0-1 0,1 0 0,-1 1 0,0-1 0,0 0 0,1 1 0,-1-1 0,0 0 0,0 1 0,1-1 0,-1 0 0,0 1 0,1-1 0,-1 0 0,0 0 0,1 0 0,-1 1 0,0-1 0,1 0 0,-1 0 0,0 0 0,1 0 0,-1 0 0,1 0 0,-1 0 0,0 0 0,1 0 0,17 7 0,-17-7 0,24 8 0,2 1 0,0 0 0,27 16 0,-2 3 0,50 25 0,-57-27 0,5 1 0,-27-19 0,-17-6 0,0 0 0,0 0 0,0 0 0,-1 1 0,9 5 0,24 14 0,7 5 0,-31-18 0,0 0 0,0-1 0,19 8 0,-15-8 0,28 18 0,-30-12 0,-14-12 0,1 1 0,0-1 0,0 0 0,0 1 0,0-1 0,6 3 0,-8-5 0,0 0 0,0 0 0,1 1 0,-1-1 0,0 0 0,0 0 0,0 0 0,0 0 0,1 0 0,-1 0 0,0-1 0,0 1 0,0 0 0,0-1 0,0 1 0,0 0 0,0-1 0,0 0 0,0 1 0,0-1 0,0 1 0,0-1 0,0 0 0,0 0 0,0 1 0,1-3 0,13-13-1365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8:23.39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24575,'2'0'0,"1"2"0,3 1 0,1 1 0,1 1 0,2 0 0,-1 0 0,-1 1 0,-1 0 0,-2-1 0,0 0 0,0 0 0,-1 0 0,0-1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5:55.1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0 454 24575,'15'-1'0,"0"-1"0,0 0 0,-1-1 0,24-7 0,10-3 0,70-12 0,0-6 0,154-61 0,-219 67 0,-27 12 0,42-14 0,224-43 0,9 22 0,-280 45 0,133-15 0,259 4 0,-6 14 0,-386-1 0,1-1 0,-1-2 0,41-11 0,19-3 0,21 7 0,1 5 0,103 8 0,-89 0 0,1038-1 0,-1122 1 0,55 9 0,-53-5 0,42 1 0,-65-7 0,8 0 0,0 0 0,0 1 0,0 1 0,-1 1 0,1 1 0,-1 1 0,32 11 0,7 10 0,96 58 0,-117-62 0,-29-19 0,-1 1 0,0 0 0,0 0 0,0 1 0,0 0 0,-1 0 0,0 0 0,0 1 0,-1 0 0,1 0 0,7 13 0,-5-6 0,-1-1 0,2 0 0,-1 0 0,2-1 0,-1 0 0,1 0 0,1-1 0,22 16 0,-25-21 0,0 1 0,0 0 0,-1 1 0,0 0 0,-1 0 0,0 0 0,0 1 0,0 0 0,-1 0 0,0 0 0,0 1 0,-1-1 0,0 1 0,4 17 0,6 16 0,1-1 0,22 42 0,-32-74-98,1 0 0,1 0 0,0 0-1,0 0 1,1-1 0,-1-1 0,15 11 0,-15-12-482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6:07.5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8 795 24575,'1'-5'0,"0"-1"0,0 0 0,0 0 0,1 1 0,0-1 0,0 1 0,0-1 0,0 1 0,1 0 0,0 0 0,0 0 0,1 0 0,3-4 0,10-10 0,31-28 0,-35 35 0,-4 3 0,0 0 0,0 1 0,1 0 0,1 1 0,-1 0 0,1 0 0,0 1 0,1 1 0,20-8 0,-6 4 0,-1 0 0,1-3 0,32-19 0,-33 18 0,-14 7 0,1 1 0,0 1 0,0 0 0,1 0 0,-1 1 0,23-2 0,80 1 0,-80 4 0,644 0 0,-275 2 0,-374-3 0,60-12 0,-58 8 0,51-4 0,-3 9 0,-30 1 0,98-11 0,-119 5 0,12-1 0,-1-2 0,60-19 0,0-22 0,-57 30 0,-29 12 0,0 1 0,0 0 0,21-5 0,-18 6 0,0 0 0,21-11 0,-23 9 0,0 1 0,0 1 0,22-5 0,30-2 0,0 3 0,75 0 0,429 10 0,-545 1 0,-1 1 0,1 2 0,-1 0 0,41 14 0,8 2 0,-40-10 0,62 26 0,10 4 0,169 52 0,-228-77 0,-17-7 0,-1 2 0,38 20 0,-15-1 0,-26-14 0,1-1 0,32 13 0,-16-10 0,-27-10 0,0-2 0,0 0 0,0 0 0,33 5 0,-17-5 0,0 2 0,-1 1 0,0 1 0,47 23 0,-67-28 0,7 5 0,0 0 0,-1 1 0,-1 1 0,0 1 0,17 16 0,-4-3 0,143 132 0,-137-131 0,-28-23 0,0 1 0,-1 0 0,0-1 0,9 10 0,-11-9 0,1-1 0,-1 1 0,1-1 0,1 0 0,-1 0 0,0-1 0,1 1 0,0-1 0,0-1 0,0 1 0,0-1 0,0 0 0,1 0 0,-1-1 0,1 1 0,-1-1 0,1-1 0,-1 0 0,1 0 0,-1 0 0,1 0 0,9-3 0,-5 1 0,0-1 0,0-1 0,0 0 0,-1 0 0,0-1 0,1 0 0,-2-1 0,1 0 0,-1-1 0,0 0 0,0 0 0,10-11 0,0-4 0,-10 11 0,0 1 0,0 1 0,1-1 0,0 2 0,0-1 0,1 1 0,0 1 0,20-10 0,-23 14 0,0-1 0,0 0 0,0 0 0,-1-1 0,14-10 0,-20 14 0,1 0 0,-1-1 0,0 1 0,1 0 0,-1-1 0,0 1 0,0-1 0,0 0 0,0 1 0,-1-1 0,1 0 0,0 1 0,-1-1 0,1 0 0,-1 0 0,1 0 0,-1 0 0,0 1 0,0-1 0,0 0 0,0 0 0,0 0 0,0 0 0,-1 0 0,1 1 0,0-1 0,-1 0 0,0 0 0,1 0 0,-1 1 0,0-1 0,0 0 0,0 1 0,0-1 0,-2-1 0,-3-3 0,0 0 0,0 0 0,0 1 0,-1 0 0,0 0 0,0 1 0,-15-8 0,-10-5 0,-66-37 0,74 43 0,0-1 0,1-2 0,0 0 0,-35-30 0,48 35 0,-9-10 0,-1 1 0,0 0 0,-2 2 0,1 1 0,-2 0 0,-32-15 0,27 19 0,9 4 0,0-1 0,1-1 0,-33-20 0,33 17 0,-1 1 0,0 1 0,-36-14 0,40 18 0,-15-8 0,1-2 0,-51-37 0,60 40 0,4 1 0,-1 2 0,-1 0 0,1 1 0,-2 1 0,1 0 0,-1 2 0,0 0 0,0 1 0,-1 1 0,-28-3 0,17 3 0,0-1 0,1-1 0,-43-16 0,56 17 0,-25-6 0,-86-11 0,75 18 0,-67 4 0,-29-1 0,85-11 0,48 8 0,-1 0 0,-18 0 0,14 1 0,-36-8 0,37 6 0,-40-4 0,-276 7 0,171 4 0,-390-2 0,540 1 0,0 0 0,0 2 0,-20 5 0,-28 3 0,23-5 0,-72 19 0,60-11 0,21-9 0,-1-1 0,1-1 0,-59-2 0,54-2 0,0 1 0,-56 9 0,37 0 0,-86 1 0,-59-11 0,71-1 0,44 1 0,-94 3 0,54 17 0,98-15 0,4 2 0,0 0 0,1 2 0,0 1 0,-41 22 0,-22 8 0,70-33 0,-97 34 0,93-35 0,0-1 0,0 0 0,0-2 0,-22 1 0,9 0 0,0 1 0,1 2 0,0 1 0,-52 20 0,17-6 0,-115 38 0,163-52 0,-1 1 0,1 1 0,1 1 0,0 1 0,-27 20 0,-2 2 0,35-26-273,1 0 0,-1 1 0,2 0 0,-11 11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7:12.3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0 432 24575,'18'-23'0,"1"0"0,1 2 0,45-37 0,1-3 0,-41 38 0,30-21 0,-35 30 0,-1-1 0,-1-1 0,28-31 0,-30 26 149,-5 6-654,1 1 1,23-22-1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7:21.1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3521 2014 24575,'-1'-16'0,"0"-1"0,-1 1 0,0 0 0,-10-30 0,-28-58 0,30 80 0,-17-26 0,3 8 0,12 17 0,-1 0 0,-2 0 0,0 1 0,-2 1 0,-31-33 0,24 29 0,1-1 0,1-1 0,1 0 0,-29-58 0,39 64 0,7 12 0,-1 1 0,-1 0 0,1 0 0,-1 1 0,-1 0 0,-10-11 0,4 5 0,0 0 0,-15-22 0,15 18 0,-24-25 0,-77-56 0,79 72 0,2 0 0,-56-65 0,84 87 0,-8-12 0,0 2 0,-1 0 0,-1 0 0,-1 1 0,-30-22 0,11 13 0,-54-49 0,39 31 0,5 5 0,-91-69 0,15 40 0,-130-80 0,242 142 0,0 0 0,0 1 0,0 0 0,-1 0 0,-17-3 0,-24-6 0,-61-25 0,-11-3 0,78 26 0,-71-15 0,18 6 0,61 14 0,-1 2 0,0 2 0,-39-1 0,-117 6 0,80 2 0,63-3 0,17 0 0,1 1 0,-38 6 0,61-5 0,-1 1 0,0 1 0,0 0 0,1 1 0,0 0 0,0 0 0,0 1 0,0 0 0,1 1 0,-14 10 0,-10 10 0,-40 24 0,64-45 0,2 1 0,-1 0 0,1 1 0,-1 0 0,2 0 0,-12 16 0,-30 56 0,18-29 0,-39 73 0,47-82 0,8-15 0,7-15 0,0 1 0,1-1 0,1 1 0,0 0 0,1 1 0,0-1 0,0 1 0,-1 13 0,-19 187 0,21 28 0,4-137 0,0-95 0,0-1 0,0 0 0,0 1 0,2-1 0,-1 0 0,1 0 0,0 0 0,0-1 0,1 1 0,8 12 0,6 6 0,32 36 0,-39-51 0,88 104-1365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7:24.7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16 0 24575,'1'79'0,"-3"134"0,-9-165 18,7-33-1401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6:12.4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3854 1 24575,'-939'0'0,"916"1"0,1 1 0,-36 8 0,33-5 0,-49 4 0,-81 8 0,99-9 0,-10 4 0,33-6 0,-43 3 0,18-4 0,-73 16 0,-31 4 0,134-21 0,1 1 0,-45 14 0,47-12 0,0 0 0,0-2 0,-37 4 0,25-5 0,0 1 0,-43 12 0,47-8 0,-1-2 0,-64 4 0,56-10 0,2-1 0,0 1 0,-59 11 0,66-7 0,0-1 0,-56-2 0,56-3 0,1 2 0,-57 9 0,6 6 0,29-7 0,-62 19 0,101-24 0,-1 0 0,1-2 0,-31 2 0,-10 1 0,41-2 0,0 2 0,0-1 0,-21 11 0,-13 5 0,41-18 0,-91 26 0,50-19-455,1 3 0,-80 29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6:14.4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504 1 24575,'-45'-1'0,"-55"3"0,88-1 0,-1 1 0,1 0 0,-1 1 0,1 0 0,-22 10 0,-70 26 302,74-30-719,1 2 1,0 1-1,-41 24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2T08:07:30.1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24575,'9'0'0,"7"0"0,2 4 0,1 2 0,3 9 0,1 1 0,-2 4 0,-1-3 0,1 0 0,1-1 0,-3-1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99CF6-C90E-478C-8428-0E48DC9B61FA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443C0-78E7-489D-A631-91117D39B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31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https://www.youtube.com/watch?v=7jAHGWuEeKE</a:t>
            </a:r>
          </a:p>
          <a:p>
            <a:r>
              <a:rPr lang="en-US" dirty="0"/>
              <a:t>4’00 – 5’44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443C0-78E7-489D-A631-91117D39BC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32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https://www.youtube.com/watch?v=hgS8A96neUw</a:t>
            </a:r>
          </a:p>
          <a:p>
            <a:r>
              <a:rPr lang="en-US" dirty="0"/>
              <a:t>1’31</a:t>
            </a:r>
          </a:p>
          <a:p>
            <a:r>
              <a:rPr lang="en-US" dirty="0"/>
              <a:t>6’20 – 9’45</a:t>
            </a:r>
          </a:p>
          <a:p>
            <a:pPr marL="171450" indent="-171450">
              <a:buFontTx/>
              <a:buChar char="-"/>
            </a:pPr>
            <a:r>
              <a:rPr lang="en-US" dirty="0"/>
              <a:t>13’55</a:t>
            </a:r>
          </a:p>
          <a:p>
            <a:pPr marL="171450" indent="-171450">
              <a:buFontTx/>
              <a:buChar char="-"/>
            </a:pPr>
            <a:r>
              <a:rPr lang="en-US" dirty="0"/>
              <a:t>- 17’02</a:t>
            </a:r>
          </a:p>
          <a:p>
            <a:pPr marL="171450" indent="-171450">
              <a:buFontTx/>
              <a:buChar char="-"/>
            </a:pPr>
            <a:r>
              <a:rPr lang="en-US" dirty="0"/>
              <a:t>51’34- 54’30</a:t>
            </a:r>
          </a:p>
          <a:p>
            <a:pPr marL="171450" indent="-171450">
              <a:buFontTx/>
              <a:buChar char="-"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443C0-78E7-489D-A631-91117D39BC8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3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DC3AB-B4F9-41B5-AF10-EE99F78C5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07C3B64-D79F-4D1B-A67E-9F30F11CE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C576B3-3C05-429B-A830-E90BBECF6945}"/>
              </a:ext>
            </a:extLst>
          </p:cNvPr>
          <p:cNvSpPr txBox="1">
            <a:spLocks/>
          </p:cNvSpPr>
          <p:nvPr userDrawn="1"/>
        </p:nvSpPr>
        <p:spPr>
          <a:xfrm>
            <a:off x="11327571" y="6368101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4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84ECC-B7DA-4182-A1F5-868C97C0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A50B6A-4457-4415-840A-0BAAAB174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A12642-AF77-494C-973C-FD2149E1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3E3A70-269C-4513-AAD6-FD4BCD2C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ED650-2812-4D2C-A74D-082EA22D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3E39806-FCAD-4840-AC76-BBFBAB0F69E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09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AF8FA15-ED13-4948-8ADD-A8076E456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5A18B46-B5A5-43DA-AA30-7D977E255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5C864F-AF1F-4584-8E52-8BCCBC7F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DA198B-1023-40A6-B37F-3662B1AE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C5A454-3B53-4EC5-AAB7-DC3ECDF5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3E39806-FCAD-4840-AC76-BBFBAB0F69E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85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62564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74796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70154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68448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39952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24055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79241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92073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FBA6E-1EF3-41E9-B121-911CC536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CB2587-0760-43B6-B9DC-5EB6AE9F4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757A3142-6843-4475-9E8F-BFB339D785E6}"/>
              </a:ext>
            </a:extLst>
          </p:cNvPr>
          <p:cNvSpPr txBox="1">
            <a:spLocks/>
          </p:cNvSpPr>
          <p:nvPr userDrawn="1"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5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98845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45711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95299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7AFF11-79E0-4764-8372-45E4359FE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724" y="76728"/>
            <a:ext cx="11908552" cy="71939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8192B15-3688-40C2-A381-4035AB3FE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/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73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07F1C40C-DCA2-41E6-9E6D-8B4D15CDB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/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0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CAEB9-4BBD-4FD3-987C-366986B1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872F07-FCE7-42CF-A765-DFF196A23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916BBF7E-77AB-4F97-949B-CBADE3DC49EA}"/>
              </a:ext>
            </a:extLst>
          </p:cNvPr>
          <p:cNvSpPr txBox="1">
            <a:spLocks/>
          </p:cNvSpPr>
          <p:nvPr userDrawn="1"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9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5C2EA-938B-478F-865E-84581E0B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5313E3-DCD5-4839-8295-E8FE6765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7B8791-AB07-475E-8D21-23496013B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EFFE14D-CE01-4F29-B398-A692D9408D7F}"/>
              </a:ext>
            </a:extLst>
          </p:cNvPr>
          <p:cNvSpPr txBox="1">
            <a:spLocks/>
          </p:cNvSpPr>
          <p:nvPr userDrawn="1"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8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7A02A-D455-4ED5-A84E-8D6813B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B1EFAC-3853-4C47-9F36-819275229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31F962-E13C-47A1-85EF-939921850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774AF6-1ADB-411F-A965-7340BF9EF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12BEC8-4566-45E2-BE00-570DA655B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68437346-84FB-4F9F-80D4-187BF1D52E10}"/>
              </a:ext>
            </a:extLst>
          </p:cNvPr>
          <p:cNvSpPr txBox="1">
            <a:spLocks/>
          </p:cNvSpPr>
          <p:nvPr userDrawn="1"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1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8E050-B735-4599-9256-C82842D0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71" y="8608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7">
            <a:extLst>
              <a:ext uri="{FF2B5EF4-FFF2-40B4-BE49-F238E27FC236}">
                <a16:creationId xmlns:a16="http://schemas.microsoft.com/office/drawing/2014/main" id="{7D35137F-E110-4AFE-B17F-1834D43B9995}"/>
              </a:ext>
            </a:extLst>
          </p:cNvPr>
          <p:cNvSpPr txBox="1">
            <a:spLocks/>
          </p:cNvSpPr>
          <p:nvPr userDrawn="1"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5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D10178-721C-46CF-AD5D-DF26E4E1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EF91B9-2EE7-4153-B335-96FB4419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0E1BF7-9482-4CCD-A0CB-F278307E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3E39806-FCAD-4840-AC76-BBFBAB0F69E7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3FE882E9-5305-4E9D-A567-4B50E8580E49}"/>
              </a:ext>
            </a:extLst>
          </p:cNvPr>
          <p:cNvSpPr txBox="1">
            <a:spLocks/>
          </p:cNvSpPr>
          <p:nvPr userDrawn="1"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9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8BF8A-9502-4872-A529-B6652F01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C25F63-30B6-4FBD-A37A-FE8F3DEA9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522169-DFF4-4200-AC46-96BC22B1A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07B77A-31B4-43D6-9D99-92AF9D0E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DA2C42-18BC-4A2B-86EE-A8088972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5A90A5-77B3-4F28-A559-F6F7F1B2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3E39806-FCAD-4840-AC76-BBFBAB0F69E7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A7AC2AA-3D3A-41EC-979D-0702FE937395}"/>
              </a:ext>
            </a:extLst>
          </p:cNvPr>
          <p:cNvSpPr txBox="1">
            <a:spLocks/>
          </p:cNvSpPr>
          <p:nvPr userDrawn="1"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4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270CA-DDD7-4A09-81CC-0ACAF93C1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9143925-7F89-427D-AEE5-EBC73F182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B5E8B4-91B7-4167-92E7-111AB4E1F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F9398F-ABC0-4186-918C-F7127F09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3EC205-6E6D-471D-AC71-6CCF56CF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35AFA4-AEAA-43E9-A5AA-50E9A237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3E39806-FCAD-4840-AC76-BBFBAB0F69E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64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0C794C5-1C6E-4799-8DF3-5D8959F262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666" y="792252"/>
            <a:ext cx="12180333" cy="5273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163A5D-8F38-42E0-8D08-55DD8FFAF69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7660" y="72861"/>
            <a:ext cx="11916681" cy="7193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0EF16B-BF36-4EC4-8123-437C7BED5970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24281" y="6220325"/>
            <a:ext cx="720000" cy="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7D6D5D0-5ACB-4BC2-ACE9-B27ADEC9E104}"/>
              </a:ext>
            </a:extLst>
          </p:cNvPr>
          <p:cNvPicPr preferRelativeResize="0"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10756" y="6220325"/>
            <a:ext cx="9493464" cy="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3BB23A2-B948-4B57-8C58-53B43961E6E9}"/>
              </a:ext>
            </a:extLst>
          </p:cNvPr>
          <p:cNvSpPr txBox="1"/>
          <p:nvPr userDrawn="1"/>
        </p:nvSpPr>
        <p:spPr>
          <a:xfrm>
            <a:off x="2892923" y="6220325"/>
            <a:ext cx="7126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/>
              </a:rPr>
              <a:t>F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örder</a:t>
            </a:r>
            <a:r>
              <a:rPr lang="de-DE" sz="1800" b="1" dirty="0">
                <a:solidFill>
                  <a:schemeClr val="bg1"/>
                </a:solidFill>
              </a:rPr>
              <a:t>v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erein </a:t>
            </a:r>
            <a:r>
              <a:rPr lang="de-DE" sz="2800" b="1" dirty="0">
                <a:solidFill>
                  <a:schemeClr val="bg1"/>
                </a:solidFill>
                <a:effectLst/>
              </a:rPr>
              <a:t>M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usikschule </a:t>
            </a:r>
            <a:r>
              <a:rPr lang="de-DE" sz="2800" b="1" dirty="0">
                <a:solidFill>
                  <a:schemeClr val="bg1"/>
                </a:solidFill>
              </a:rPr>
              <a:t>B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inningen </a:t>
            </a:r>
            <a:r>
              <a:rPr lang="de-DE" sz="2800" b="1" dirty="0">
                <a:solidFill>
                  <a:schemeClr val="bg1"/>
                </a:solidFill>
              </a:rPr>
              <a:t>B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ottmingen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7ECEDF7-2EDA-4CC6-9A2B-9DF30CC36B39}"/>
              </a:ext>
            </a:extLst>
          </p:cNvPr>
          <p:cNvPicPr preferRelativeResize="0"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47719" y="6203545"/>
            <a:ext cx="720000" cy="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Foliennummernplatzhalter 7">
            <a:extLst>
              <a:ext uri="{FF2B5EF4-FFF2-40B4-BE49-F238E27FC236}">
                <a16:creationId xmlns:a16="http://schemas.microsoft.com/office/drawing/2014/main" id="{1697E2C7-A3A9-4238-A65F-5E406F100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/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‹#›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DC5B3-A02F-4B53-A316-02A372F929AE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E4E418-DC1F-4813-A801-5BB1219CBCA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792252"/>
            <a:ext cx="12191999" cy="5273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80E9D81-CF50-42A8-A8E3-07B4A80267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7660" y="72861"/>
            <a:ext cx="11916681" cy="7193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C684C3-4A96-4944-AE84-12EE9A27302B}"/>
              </a:ext>
            </a:extLst>
          </p:cNvPr>
          <p:cNvPicPr>
            <a:picLocks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24281" y="6220325"/>
            <a:ext cx="720000" cy="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F03DEF-1D86-4367-98DB-77B574C68E31}"/>
              </a:ext>
            </a:extLst>
          </p:cNvPr>
          <p:cNvPicPr preferRelativeResize="0">
            <a:picLocks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410756" y="6220325"/>
            <a:ext cx="9493464" cy="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BD40066-14AA-4D3A-8C27-681063B8F2DD}"/>
              </a:ext>
            </a:extLst>
          </p:cNvPr>
          <p:cNvSpPr txBox="1"/>
          <p:nvPr userDrawn="1"/>
        </p:nvSpPr>
        <p:spPr>
          <a:xfrm>
            <a:off x="2892923" y="6220325"/>
            <a:ext cx="7126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/>
              </a:rPr>
              <a:t>F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örder</a:t>
            </a:r>
            <a:r>
              <a:rPr lang="de-DE" sz="1800" b="1" dirty="0">
                <a:solidFill>
                  <a:schemeClr val="bg1"/>
                </a:solidFill>
              </a:rPr>
              <a:t>v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erein </a:t>
            </a:r>
            <a:r>
              <a:rPr lang="de-DE" sz="2800" b="1" dirty="0">
                <a:solidFill>
                  <a:schemeClr val="bg1"/>
                </a:solidFill>
                <a:effectLst/>
              </a:rPr>
              <a:t>M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usikschule </a:t>
            </a:r>
            <a:r>
              <a:rPr lang="de-DE" sz="2800" b="1" dirty="0">
                <a:solidFill>
                  <a:schemeClr val="bg1"/>
                </a:solidFill>
              </a:rPr>
              <a:t>B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inningen </a:t>
            </a:r>
            <a:r>
              <a:rPr lang="de-DE" sz="2800" b="1" dirty="0">
                <a:solidFill>
                  <a:schemeClr val="bg1"/>
                </a:solidFill>
              </a:rPr>
              <a:t>B</a:t>
            </a:r>
            <a:r>
              <a:rPr lang="de-DE" sz="1800" b="1" dirty="0">
                <a:solidFill>
                  <a:schemeClr val="bg1"/>
                </a:solidFill>
                <a:effectLst/>
              </a:rPr>
              <a:t>ottmingen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AF2BC6A-1058-4EFA-AD67-7A171AD6DA72}"/>
              </a:ext>
            </a:extLst>
          </p:cNvPr>
          <p:cNvPicPr preferRelativeResize="0">
            <a:picLocks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47719" y="6203545"/>
            <a:ext cx="720000" cy="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459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5.xml"/><Relationship Id="rId18" Type="http://schemas.openxmlformats.org/officeDocument/2006/relationships/image" Target="../media/image11.png"/><Relationship Id="rId26" Type="http://schemas.openxmlformats.org/officeDocument/2006/relationships/image" Target="../media/image150.png"/><Relationship Id="rId3" Type="http://schemas.openxmlformats.org/officeDocument/2006/relationships/image" Target="../media/image22.jp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27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18.jpg"/><Relationship Id="rId16" Type="http://schemas.openxmlformats.org/officeDocument/2006/relationships/image" Target="../media/image29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customXml" Target="../ink/ink4.xml"/><Relationship Id="rId24" Type="http://schemas.openxmlformats.org/officeDocument/2006/relationships/image" Target="../media/image14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60.png"/><Relationship Id="rId10" Type="http://schemas.openxmlformats.org/officeDocument/2006/relationships/image" Target="../media/image26.png"/><Relationship Id="rId19" Type="http://schemas.openxmlformats.org/officeDocument/2006/relationships/customXml" Target="../ink/ink8.xml"/><Relationship Id="rId4" Type="http://schemas.openxmlformats.org/officeDocument/2006/relationships/image" Target="../media/image23.jpg"/><Relationship Id="rId9" Type="http://schemas.openxmlformats.org/officeDocument/2006/relationships/customXml" Target="../ink/ink3.xml"/><Relationship Id="rId14" Type="http://schemas.openxmlformats.org/officeDocument/2006/relationships/image" Target="../media/image28.png"/><Relationship Id="rId22" Type="http://schemas.openxmlformats.org/officeDocument/2006/relationships/image" Target="../media/image130.png"/><Relationship Id="rId27" Type="http://schemas.openxmlformats.org/officeDocument/2006/relationships/customXml" Target="../ink/ink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Person, stehend, Mann enthält.&#10;&#10;Automatisch generierte Beschreibung">
            <a:extLst>
              <a:ext uri="{FF2B5EF4-FFF2-40B4-BE49-F238E27FC236}">
                <a16:creationId xmlns:a16="http://schemas.microsoft.com/office/drawing/2014/main" id="{7D652A2C-27E0-4C29-AAE6-1B05A2C34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8"/>
          <a:stretch/>
        </p:blipFill>
        <p:spPr>
          <a:xfrm>
            <a:off x="2214465" y="1371602"/>
            <a:ext cx="3806890" cy="226733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B8E2756-6EE3-4B1D-8D24-735DCAE8874F}"/>
              </a:ext>
            </a:extLst>
          </p:cNvPr>
          <p:cNvSpPr txBox="1"/>
          <p:nvPr/>
        </p:nvSpPr>
        <p:spPr>
          <a:xfrm>
            <a:off x="2097833" y="3984172"/>
            <a:ext cx="7996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Der Vorstand begrüsst Sie herzlich zur heutigen Mitgliederversammlung</a:t>
            </a:r>
          </a:p>
        </p:txBody>
      </p:sp>
    </p:spTree>
    <p:extLst>
      <p:ext uri="{BB962C8B-B14F-4D97-AF65-F5344CB8AC3E}">
        <p14:creationId xmlns:p14="http://schemas.microsoft.com/office/powerpoint/2010/main" val="232806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453" y="2027104"/>
            <a:ext cx="8668897" cy="3577565"/>
          </a:xfrm>
        </p:spPr>
        <p:txBody>
          <a:bodyPr/>
          <a:lstStyle/>
          <a:p>
            <a:pPr marL="0" indent="0">
              <a:buNone/>
            </a:pPr>
            <a:r>
              <a:rPr lang="de-DE"/>
              <a:t>Jahresbericht 2021, Jahresrechnung und Entlastung des Vorstands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 dirty="0"/>
              <a:t>--- </a:t>
            </a:r>
            <a:r>
              <a:rPr lang="de-DE" dirty="0">
                <a:highlight>
                  <a:srgbClr val="FFFF00"/>
                </a:highlight>
              </a:rPr>
              <a:t>Abstimmung</a:t>
            </a:r>
            <a:r>
              <a:rPr lang="de-DE" dirty="0"/>
              <a:t> ---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10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370453" y="1000699"/>
            <a:ext cx="7886700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Dechargeerteilung an den Vorstand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7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193" y="2027104"/>
            <a:ext cx="8607157" cy="357756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Wir schlagen vor, die Mitgliederbeitr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de-DE" sz="2400" dirty="0"/>
              <a:t>ge unver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de-DE" sz="2400" dirty="0"/>
              <a:t>ndert zu lassen: </a:t>
            </a:r>
          </a:p>
          <a:p>
            <a:pPr marL="0" indent="0">
              <a:buNone/>
            </a:pPr>
            <a:endParaRPr lang="de-DE" sz="2400" dirty="0"/>
          </a:p>
          <a:p>
            <a:pPr marL="0" fontAlgn="b">
              <a:spcBef>
                <a:spcPts val="0"/>
              </a:spcBef>
            </a:pPr>
            <a:r>
              <a:rPr lang="fr-BE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Einfaches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BE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Mitglied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:  	40 Franken</a:t>
            </a:r>
            <a:endParaRPr lang="en-CH" sz="2400" dirty="0">
              <a:latin typeface="Arial" panose="020B0604020202020204" pitchFamily="34" charset="0"/>
            </a:endParaRPr>
          </a:p>
          <a:p>
            <a:pPr marL="0" fontAlgn="b">
              <a:spcBef>
                <a:spcPts val="0"/>
              </a:spcBef>
            </a:pPr>
            <a:r>
              <a:rPr lang="fr-BE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Familienmitglied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: 	80 Franken</a:t>
            </a:r>
            <a:endParaRPr lang="en-CH" sz="2400" dirty="0">
              <a:latin typeface="Arial" panose="020B0604020202020204" pitchFamily="34" charset="0"/>
            </a:endParaRPr>
          </a:p>
          <a:p>
            <a:pPr marL="0" fontAlgn="b">
              <a:spcBef>
                <a:spcPts val="0"/>
              </a:spcBef>
            </a:pPr>
            <a:r>
              <a:rPr lang="fr-BE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Firma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/Institution:   250 Franken</a:t>
            </a:r>
            <a:endParaRPr lang="en-CH" sz="2400" dirty="0">
              <a:latin typeface="Arial" panose="020B0604020202020204" pitchFamily="34" charset="0"/>
            </a:endParaRPr>
          </a:p>
          <a:p>
            <a:pPr marL="0" fontAlgn="b">
              <a:spcBef>
                <a:spcPts val="0"/>
              </a:spcBef>
            </a:pPr>
            <a:r>
              <a:rPr lang="fr-BE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Gönnermitglied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:     500 Franken</a:t>
            </a:r>
          </a:p>
          <a:p>
            <a:pPr marL="0" fontAlgn="b">
              <a:spcBef>
                <a:spcPts val="0"/>
              </a:spcBef>
            </a:pP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fontAlgn="b">
              <a:spcBef>
                <a:spcPts val="0"/>
              </a:spcBef>
              <a:buNone/>
            </a:pP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fontAlgn="b">
              <a:spcBef>
                <a:spcPts val="0"/>
              </a:spcBef>
              <a:buNone/>
            </a:pP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--- </a:t>
            </a:r>
            <a:r>
              <a:rPr lang="fr-BE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Abstimmung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 ---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11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32193" y="1000699"/>
            <a:ext cx="8607157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Mitgliederbeiträge 2022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12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535706" y="1000699"/>
            <a:ext cx="7886700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2022: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89AE709-6534-457F-ACDE-10A576BC0F5D}"/>
              </a:ext>
            </a:extLst>
          </p:cNvPr>
          <p:cNvGrpSpPr/>
          <p:nvPr/>
        </p:nvGrpSpPr>
        <p:grpSpPr>
          <a:xfrm>
            <a:off x="2979523" y="1147615"/>
            <a:ext cx="5734557" cy="4562771"/>
            <a:chOff x="747518" y="1427584"/>
            <a:chExt cx="5734557" cy="456277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F46CE0E-F103-48F8-A306-0F0E3A525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47518" y="2539694"/>
              <a:ext cx="3824482" cy="3450661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0079A98-6E52-45B6-BC50-667780F58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22000" y="1427584"/>
              <a:ext cx="3160075" cy="300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65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13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21176" y="1000699"/>
            <a:ext cx="8618174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2022: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620C970-F974-4D23-B6D1-F142EE974013}"/>
              </a:ext>
            </a:extLst>
          </p:cNvPr>
          <p:cNvSpPr txBox="1"/>
          <p:nvPr/>
        </p:nvSpPr>
        <p:spPr>
          <a:xfrm>
            <a:off x="1401504" y="1763486"/>
            <a:ext cx="86181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Kommunikationsziele</a:t>
            </a:r>
            <a:br>
              <a:rPr lang="de-DE" sz="2400" dirty="0"/>
            </a:br>
            <a:endParaRPr lang="de-DE" sz="2400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frischer und moderner Auftritt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Förderverein mit mehr Leben füllen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intensiver Austausch mit Musikschule und Eltern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stärker in die „Breite“ gehen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14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10159" y="1000699"/>
            <a:ext cx="8629191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2022: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AD79B2-C480-4B5A-A63E-0039ED77B81B}"/>
              </a:ext>
            </a:extLst>
          </p:cNvPr>
          <p:cNvSpPr txBox="1"/>
          <p:nvPr/>
        </p:nvSpPr>
        <p:spPr>
          <a:xfrm>
            <a:off x="1390487" y="1763486"/>
            <a:ext cx="86291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/>
              <a:t>Kommunikationsmassnahmen</a:t>
            </a:r>
            <a:br>
              <a:rPr lang="de-DE" sz="2400" dirty="0"/>
            </a:br>
            <a:endParaRPr lang="de-DE" sz="2400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Werbung neuer Mitglieder für den Förderverein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Überarbeitung der Homepage und Flyer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Kooperation mit Sponsoren / Stiftungen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Präsenz an Veranstaltungen der Musikschule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PR / Medien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Elternforum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77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15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07797" y="1000699"/>
            <a:ext cx="8631553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2022: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AD79B2-C480-4B5A-A63E-0039ED77B81B}"/>
              </a:ext>
            </a:extLst>
          </p:cNvPr>
          <p:cNvSpPr txBox="1"/>
          <p:nvPr/>
        </p:nvSpPr>
        <p:spPr>
          <a:xfrm>
            <a:off x="1388125" y="1763487"/>
            <a:ext cx="86315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Kommunikationsinstrumente</a:t>
            </a:r>
            <a:br>
              <a:rPr lang="de-DE" sz="2400" dirty="0"/>
            </a:br>
            <a:endParaRPr lang="de-DE" sz="2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400" dirty="0"/>
              <a:t>Werbeflyer:</a:t>
            </a:r>
            <a:br>
              <a:rPr lang="de-DE" sz="2400" dirty="0"/>
            </a:br>
            <a:endParaRPr lang="de-DE" sz="2400" dirty="0"/>
          </a:p>
          <a:p>
            <a:pPr marL="625475" lvl="1" indent="-1682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Informationen über </a:t>
            </a:r>
            <a:br>
              <a:rPr lang="de-DE" sz="2400" dirty="0"/>
            </a:br>
            <a:r>
              <a:rPr lang="de-DE" sz="2400" dirty="0"/>
              <a:t>den Förderverein</a:t>
            </a:r>
          </a:p>
          <a:p>
            <a:pPr marL="625475" lvl="1" indent="-1682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Mitgliedsantrag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ED1894D-9E43-49FE-8905-DBD4A417E66D}"/>
              </a:ext>
            </a:extLst>
          </p:cNvPr>
          <p:cNvGrpSpPr/>
          <p:nvPr/>
        </p:nvGrpSpPr>
        <p:grpSpPr>
          <a:xfrm>
            <a:off x="7005735" y="2127342"/>
            <a:ext cx="2561252" cy="3172407"/>
            <a:chOff x="3704253" y="2724540"/>
            <a:chExt cx="1968757" cy="2883158"/>
          </a:xfrm>
        </p:grpSpPr>
        <p:sp>
          <p:nvSpPr>
            <p:cNvPr id="6" name="Flussdiagramm: Prozess 5">
              <a:extLst>
                <a:ext uri="{FF2B5EF4-FFF2-40B4-BE49-F238E27FC236}">
                  <a16:creationId xmlns:a16="http://schemas.microsoft.com/office/drawing/2014/main" id="{2F8A2997-B978-40A2-9672-B461686D68E1}"/>
                </a:ext>
              </a:extLst>
            </p:cNvPr>
            <p:cNvSpPr/>
            <p:nvPr/>
          </p:nvSpPr>
          <p:spPr>
            <a:xfrm>
              <a:off x="3909524" y="2724540"/>
              <a:ext cx="1763486" cy="2603239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C00000"/>
              </a:solidFill>
            </a:ln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Flussdiagramm: Prozess 1">
              <a:extLst>
                <a:ext uri="{FF2B5EF4-FFF2-40B4-BE49-F238E27FC236}">
                  <a16:creationId xmlns:a16="http://schemas.microsoft.com/office/drawing/2014/main" id="{604F988F-1B3D-4035-B668-5FA168387BAD}"/>
                </a:ext>
              </a:extLst>
            </p:cNvPr>
            <p:cNvSpPr/>
            <p:nvPr/>
          </p:nvSpPr>
          <p:spPr>
            <a:xfrm>
              <a:off x="3704253" y="2817845"/>
              <a:ext cx="1922106" cy="2789853"/>
            </a:xfrm>
            <a:prstGeom prst="flowChartProcess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isometricLeftDown">
                <a:rot lat="1200001" lon="27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5445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16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32193" y="1000699"/>
            <a:ext cx="8607157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2022: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AD79B2-C480-4B5A-A63E-0039ED77B81B}"/>
              </a:ext>
            </a:extLst>
          </p:cNvPr>
          <p:cNvSpPr txBox="1"/>
          <p:nvPr/>
        </p:nvSpPr>
        <p:spPr>
          <a:xfrm>
            <a:off x="1432193" y="1708974"/>
            <a:ext cx="48265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Kommunikationsinstrumente</a:t>
            </a:r>
            <a:br>
              <a:rPr lang="de-DE" sz="2400" dirty="0"/>
            </a:br>
            <a:endParaRPr lang="de-DE" sz="24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de-DE" sz="2400" dirty="0"/>
              <a:t>Pop-up Banner</a:t>
            </a:r>
            <a:br>
              <a:rPr lang="de-DE" sz="2400" dirty="0"/>
            </a:b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A1024A0-C7FA-49E8-A1A7-F0414B49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1769" y="1489631"/>
            <a:ext cx="2574655" cy="44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69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17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322025" y="1000699"/>
            <a:ext cx="8717326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2022: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AD79B2-C480-4B5A-A63E-0039ED77B81B}"/>
              </a:ext>
            </a:extLst>
          </p:cNvPr>
          <p:cNvSpPr txBox="1"/>
          <p:nvPr/>
        </p:nvSpPr>
        <p:spPr>
          <a:xfrm>
            <a:off x="1410159" y="1708974"/>
            <a:ext cx="48485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Kommunikationsinstrumente</a:t>
            </a:r>
            <a:br>
              <a:rPr lang="de-DE" sz="2400" dirty="0"/>
            </a:br>
            <a:endParaRPr lang="de-DE" sz="2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400" dirty="0"/>
              <a:t>Werbeartikel:</a:t>
            </a:r>
            <a:br>
              <a:rPr lang="de-DE" sz="2400" dirty="0"/>
            </a:br>
            <a:endParaRPr lang="de-DE" sz="2400" dirty="0"/>
          </a:p>
          <a:p>
            <a:pPr marL="625475" lvl="1" indent="-1682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Magnethalter mit Stift</a:t>
            </a:r>
          </a:p>
          <a:p>
            <a:pPr marL="625475" lvl="1" indent="-1682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Notenmappe</a:t>
            </a:r>
            <a:br>
              <a:rPr lang="de-DE" sz="2400" dirty="0"/>
            </a:b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47EA0B2-1632-4336-AD45-8B37CEB7C17A}"/>
              </a:ext>
            </a:extLst>
          </p:cNvPr>
          <p:cNvGrpSpPr/>
          <p:nvPr/>
        </p:nvGrpSpPr>
        <p:grpSpPr>
          <a:xfrm>
            <a:off x="6873549" y="1808108"/>
            <a:ext cx="2824068" cy="3893536"/>
            <a:chOff x="5349549" y="1808108"/>
            <a:chExt cx="2824068" cy="389353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9C2F0BB-CB7D-43C0-8222-FA9EA7A9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549" y="1808108"/>
              <a:ext cx="2824068" cy="389353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6AFB9C5-A4F4-4E6C-878D-9D57C5B03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2671" y="3170893"/>
              <a:ext cx="2419565" cy="109802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102E28E-1C5F-469A-8971-F2F1F1810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6457" y="5355771"/>
              <a:ext cx="235904" cy="220754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23F8F413-F9F5-4FA9-95A8-56E532BA5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7934">
            <a:off x="3770735" y="3934745"/>
            <a:ext cx="3970092" cy="2425169"/>
          </a:xfrm>
          <a:prstGeom prst="rect">
            <a:avLst/>
          </a:prstGeom>
        </p:spPr>
      </p:pic>
      <p:grpSp>
        <p:nvGrpSpPr>
          <p:cNvPr id="10" name="Gruppieren 15">
            <a:extLst>
              <a:ext uri="{FF2B5EF4-FFF2-40B4-BE49-F238E27FC236}">
                <a16:creationId xmlns:a16="http://schemas.microsoft.com/office/drawing/2014/main" id="{AE81301E-4423-4C04-B795-C5500BE0FE1C}"/>
              </a:ext>
            </a:extLst>
          </p:cNvPr>
          <p:cNvGrpSpPr/>
          <p:nvPr/>
        </p:nvGrpSpPr>
        <p:grpSpPr>
          <a:xfrm>
            <a:off x="6873549" y="1809804"/>
            <a:ext cx="2824068" cy="3893536"/>
            <a:chOff x="5349549" y="1808108"/>
            <a:chExt cx="2824068" cy="3893536"/>
          </a:xfrm>
        </p:grpSpPr>
        <p:pic>
          <p:nvPicPr>
            <p:cNvPr id="12" name="Grafik 6">
              <a:extLst>
                <a:ext uri="{FF2B5EF4-FFF2-40B4-BE49-F238E27FC236}">
                  <a16:creationId xmlns:a16="http://schemas.microsoft.com/office/drawing/2014/main" id="{9049AFAB-4352-418F-85C7-72DD87D73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549" y="1808108"/>
              <a:ext cx="2824068" cy="389353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0">
              <a:extLst>
                <a:ext uri="{FF2B5EF4-FFF2-40B4-BE49-F238E27FC236}">
                  <a16:creationId xmlns:a16="http://schemas.microsoft.com/office/drawing/2014/main" id="{484E7AEA-8143-441D-9991-05CAE4DBC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2671" y="3170893"/>
              <a:ext cx="2419565" cy="1098028"/>
            </a:xfrm>
            <a:prstGeom prst="rect">
              <a:avLst/>
            </a:prstGeom>
          </p:spPr>
        </p:pic>
        <p:pic>
          <p:nvPicPr>
            <p:cNvPr id="15" name="Grafik 12">
              <a:extLst>
                <a:ext uri="{FF2B5EF4-FFF2-40B4-BE49-F238E27FC236}">
                  <a16:creationId xmlns:a16="http://schemas.microsoft.com/office/drawing/2014/main" id="{D9BB6E44-B0A4-474A-8CF2-0602C91D5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6457" y="5355771"/>
              <a:ext cx="235904" cy="220754"/>
            </a:xfrm>
            <a:prstGeom prst="rect">
              <a:avLst/>
            </a:prstGeom>
          </p:spPr>
        </p:pic>
      </p:grpSp>
      <p:pic>
        <p:nvPicPr>
          <p:cNvPr id="17" name="Grafik 1">
            <a:extLst>
              <a:ext uri="{FF2B5EF4-FFF2-40B4-BE49-F238E27FC236}">
                <a16:creationId xmlns:a16="http://schemas.microsoft.com/office/drawing/2014/main" id="{8103098C-212A-4E81-8D77-FF8171730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7934">
            <a:off x="3770735" y="3936441"/>
            <a:ext cx="3970092" cy="24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8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092" y="2346593"/>
            <a:ext cx="9573658" cy="3258076"/>
          </a:xfrm>
        </p:spPr>
        <p:txBody>
          <a:bodyPr>
            <a:noAutofit/>
          </a:bodyPr>
          <a:lstStyle/>
          <a:p>
            <a:r>
              <a:rPr lang="de-DE" sz="2400" dirty="0"/>
              <a:t>Plattform f</a:t>
            </a:r>
            <a:r>
              <a:rPr lang="fr-BE" sz="2400" dirty="0"/>
              <a:t>ü</a:t>
            </a:r>
            <a:r>
              <a:rPr lang="de-DE" sz="2400" dirty="0"/>
              <a:t>r gegenseitige Kommunikation zwischen Musikschule und Eltern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Eltern einbinden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Musikschule bekommt Unterst</a:t>
            </a:r>
            <a:r>
              <a:rPr lang="fr-BE" dirty="0" err="1"/>
              <a:t>ützung</a:t>
            </a:r>
            <a:r>
              <a:rPr lang="de-DE" dirty="0"/>
              <a:t> und Ideen f</a:t>
            </a:r>
            <a:r>
              <a:rPr lang="fr-BE" dirty="0"/>
              <a:t>ü</a:t>
            </a:r>
            <a:r>
              <a:rPr lang="de-DE" dirty="0"/>
              <a:t>r ihre Arbeit</a:t>
            </a:r>
          </a:p>
          <a:p>
            <a:pPr marL="228600" lvl="2">
              <a:spcBef>
                <a:spcPts val="1000"/>
              </a:spcBef>
              <a:spcAft>
                <a:spcPts val="800"/>
              </a:spcAft>
            </a:pPr>
            <a:r>
              <a:rPr lang="de-DE" sz="2400" dirty="0"/>
              <a:t>Gedankenaustausch </a:t>
            </a:r>
            <a:r>
              <a:rPr lang="fr-BE" sz="2400" dirty="0"/>
              <a:t>ü</a:t>
            </a:r>
            <a:r>
              <a:rPr lang="de-DE" sz="2400" dirty="0"/>
              <a:t>ber Themen, die f</a:t>
            </a:r>
            <a:r>
              <a:rPr lang="fr-BE" sz="2400" dirty="0"/>
              <a:t>ü</a:t>
            </a:r>
            <a:r>
              <a:rPr lang="de-DE" sz="2400" dirty="0"/>
              <a:t>r die Musikschuleltern und die Musikschulkinder relevant sind</a:t>
            </a:r>
          </a:p>
          <a:p>
            <a:pPr marL="0" lvl="2" indent="0">
              <a:spcBef>
                <a:spcPts val="1000"/>
              </a:spcBef>
              <a:spcAft>
                <a:spcPts val="800"/>
              </a:spcAft>
              <a:buNone/>
            </a:pPr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18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288973" y="1000699"/>
            <a:ext cx="8711024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Elternforum</a:t>
            </a:r>
          </a:p>
        </p:txBody>
      </p:sp>
    </p:spTree>
    <p:extLst>
      <p:ext uri="{BB962C8B-B14F-4D97-AF65-F5344CB8AC3E}">
        <p14:creationId xmlns:p14="http://schemas.microsoft.com/office/powerpoint/2010/main" val="828036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159" y="2027104"/>
            <a:ext cx="9782977" cy="3577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Pl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US" sz="2400" dirty="0"/>
              <a:t>ne f</a:t>
            </a:r>
            <a:r>
              <a:rPr lang="de-DE" sz="2400" dirty="0"/>
              <a:t>ü</a:t>
            </a:r>
            <a:r>
              <a:rPr lang="en-US" sz="2400" dirty="0"/>
              <a:t>r 2022</a:t>
            </a:r>
            <a:endParaRPr lang="de-DE" sz="2400" dirty="0"/>
          </a:p>
          <a:p>
            <a:r>
              <a:rPr lang="en-US" sz="2400" dirty="0"/>
              <a:t>24. Mai (?): </a:t>
            </a:r>
            <a:r>
              <a:rPr lang="en-US" sz="2400" dirty="0" err="1"/>
              <a:t>Musik</a:t>
            </a:r>
            <a:r>
              <a:rPr lang="en-US" sz="2400" dirty="0"/>
              <a:t> &amp; </a:t>
            </a:r>
            <a:r>
              <a:rPr lang="en-US" sz="2400" dirty="0" err="1"/>
              <a:t>Nachhaltigkeit</a:t>
            </a:r>
            <a:endParaRPr lang="en-US" sz="2400" dirty="0"/>
          </a:p>
          <a:p>
            <a:r>
              <a:rPr lang="en-US" sz="2400" dirty="0"/>
              <a:t>November: </a:t>
            </a:r>
            <a:r>
              <a:rPr lang="en-US" sz="2400" dirty="0" err="1"/>
              <a:t>Psychologischer</a:t>
            </a:r>
            <a:r>
              <a:rPr lang="en-US" sz="2400" dirty="0"/>
              <a:t> </a:t>
            </a:r>
            <a:r>
              <a:rPr lang="en-US" sz="2400" dirty="0" err="1"/>
              <a:t>Vortrag</a:t>
            </a:r>
            <a:r>
              <a:rPr lang="en-US" sz="2400" dirty="0"/>
              <a:t>? Wie </a:t>
            </a:r>
            <a:r>
              <a:rPr lang="en-US" sz="2400" dirty="0" err="1"/>
              <a:t>motiviere</a:t>
            </a:r>
            <a:r>
              <a:rPr lang="en-US" sz="2400" dirty="0"/>
              <a:t> ich </a:t>
            </a:r>
            <a:r>
              <a:rPr lang="en-US" sz="2400" dirty="0" err="1"/>
              <a:t>mein</a:t>
            </a:r>
            <a:r>
              <a:rPr lang="en-US" sz="2400" dirty="0"/>
              <a:t> Kind </a:t>
            </a:r>
            <a:r>
              <a:rPr lang="en-US" sz="2400" dirty="0" err="1"/>
              <a:t>zum</a:t>
            </a:r>
            <a:r>
              <a:rPr lang="en-US" sz="2400" dirty="0"/>
              <a:t> </a:t>
            </a:r>
            <a:r>
              <a:rPr lang="en-US" sz="2400" dirty="0" err="1"/>
              <a:t>Üben</a:t>
            </a:r>
            <a:r>
              <a:rPr lang="en-US" sz="2400" dirty="0"/>
              <a:t>? </a:t>
            </a:r>
            <a:endParaRPr lang="de-DE" sz="2400" dirty="0"/>
          </a:p>
          <a:p>
            <a:pPr marL="228600" lvl="2">
              <a:spcBef>
                <a:spcPts val="1000"/>
              </a:spcBef>
              <a:spcAft>
                <a:spcPts val="800"/>
              </a:spcAft>
            </a:pPr>
            <a:endParaRPr lang="de-DE" sz="2400" dirty="0"/>
          </a:p>
          <a:p>
            <a:pPr marL="228600" lvl="2">
              <a:spcBef>
                <a:spcPts val="1000"/>
              </a:spcBef>
              <a:spcAft>
                <a:spcPts val="800"/>
              </a:spcAft>
            </a:pPr>
            <a:r>
              <a:rPr lang="de-DE" sz="2400" dirty="0"/>
              <a:t>Ideen und Mitarbeit der Mitglieder des F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ö</a:t>
            </a:r>
            <a:r>
              <a:rPr lang="de-DE" sz="2400" dirty="0"/>
              <a:t>rdervereins sind willkommen! </a:t>
            </a:r>
            <a:br>
              <a:rPr lang="de-DE" sz="2400" dirty="0"/>
            </a:br>
            <a:r>
              <a:rPr lang="de-DE" sz="2400" dirty="0"/>
              <a:t>Der Elternbeirat wird vermutlich auch mitmachen.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19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244907" y="1000699"/>
            <a:ext cx="9948230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Elternforum</a:t>
            </a:r>
          </a:p>
        </p:txBody>
      </p:sp>
    </p:spTree>
    <p:extLst>
      <p:ext uri="{BB962C8B-B14F-4D97-AF65-F5344CB8AC3E}">
        <p14:creationId xmlns:p14="http://schemas.microsoft.com/office/powerpoint/2010/main" val="15545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890" y="1707613"/>
            <a:ext cx="7886700" cy="3775868"/>
          </a:xfrm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Begrüssung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Jahresbericht 2021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Jahresrechnung 2021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Statutenänderung: Ersatz Revisionsstelle durch direkte Kontrolle durch die Mitgliederversammlung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Dechargeerteilung an den Vorstand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Mitgliederbeiträge 2022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Jahresprogramm 2022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Verschiedenes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2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656890" y="1043094"/>
            <a:ext cx="7886700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3984569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E8A0764-E5FB-42B0-8939-624BD050C769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2" name="Flussdiagramm: Prozess 1">
              <a:extLst>
                <a:ext uri="{FF2B5EF4-FFF2-40B4-BE49-F238E27FC236}">
                  <a16:creationId xmlns:a16="http://schemas.microsoft.com/office/drawing/2014/main" id="{33417F65-306F-455F-8236-E23B9EB2AC2A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17271BD0-33EF-45C2-BBAB-3FC2AA181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C524BD2D-164E-45AC-A509-26900148214B}"/>
              </a:ext>
            </a:extLst>
          </p:cNvPr>
          <p:cNvSpPr txBox="1">
            <a:spLocks/>
          </p:cNvSpPr>
          <p:nvPr/>
        </p:nvSpPr>
        <p:spPr>
          <a:xfrm>
            <a:off x="1453839" y="1000699"/>
            <a:ext cx="8596140" cy="11806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Jahresprogramm 2022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563F03FD-D594-4865-8B26-ED2921A99509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20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140CA2-7A14-4465-8E49-B70BB078B554}"/>
              </a:ext>
            </a:extLst>
          </p:cNvPr>
          <p:cNvSpPr txBox="1"/>
          <p:nvPr/>
        </p:nvSpPr>
        <p:spPr>
          <a:xfrm>
            <a:off x="2662939" y="2518796"/>
            <a:ext cx="7615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</a:t>
            </a:r>
            <a:r>
              <a:rPr lang="de-DE" sz="4000" dirty="0"/>
              <a:t>Musik und Nachhaltigkeit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3771876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75FA13D-5BCF-4C7F-99D2-7C822C7E8D7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7" name="Flussdiagramm: Prozess 6">
              <a:extLst>
                <a:ext uri="{FF2B5EF4-FFF2-40B4-BE49-F238E27FC236}">
                  <a16:creationId xmlns:a16="http://schemas.microsoft.com/office/drawing/2014/main" id="{22808991-3EC4-4C74-8A1F-69B8F5944BA9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CADE5AD0-4508-49AA-AA4B-E713EEADB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3719" y="1194263"/>
            <a:ext cx="2428874" cy="955211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Calibri" panose="020F0502020204030204" pitchFamily="34" charset="0"/>
                <a:cs typeface="Calibri" panose="020F0502020204030204" pitchFamily="34" charset="0"/>
              </a:rPr>
              <a:t>Input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C663CC-A1E4-4FBE-9A9E-95D5884A4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9410" y="2872739"/>
            <a:ext cx="9417492" cy="820674"/>
          </a:xfrm>
        </p:spPr>
        <p:txBody>
          <a:bodyPr>
            <a:normAutofit/>
          </a:bodyPr>
          <a:lstStyle/>
          <a:p>
            <a:r>
              <a:rPr lang="de-CH" sz="3000" dirty="0"/>
              <a:t>Klang findet man ursprünglich in der Natur</a:t>
            </a:r>
          </a:p>
          <a:p>
            <a:endParaRPr lang="de-CH" dirty="0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6C53B9CF-4D12-4B50-9D2F-ED0CD3E6877E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21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5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0F125AB-D61B-49AA-A31A-291597D26F5A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16" name="Flussdiagramm: Prozess 15">
              <a:extLst>
                <a:ext uri="{FF2B5EF4-FFF2-40B4-BE49-F238E27FC236}">
                  <a16:creationId xmlns:a16="http://schemas.microsoft.com/office/drawing/2014/main" id="{BE677701-563F-43BF-B4DC-EE4018050641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44EF4F2B-B480-44E2-A46C-FD77650E2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316" y="571869"/>
            <a:ext cx="4214885" cy="923493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Inspirationen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C663CC-A1E4-4FBE-9A9E-95D5884A4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4622" y="1810560"/>
            <a:ext cx="4342756" cy="6787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457200">
              <a:buClr>
                <a:schemeClr val="accent1"/>
              </a:buClr>
              <a:buSzPct val="80000"/>
              <a:buFont typeface="Wingdings 3" charset="2"/>
            </a:pPr>
            <a:r>
              <a:rPr lang="de-CH" sz="2000" dirty="0"/>
              <a:t>Ludwig van Beethoven – </a:t>
            </a:r>
            <a:br>
              <a:rPr lang="de-CH" sz="2000" dirty="0"/>
            </a:br>
            <a:r>
              <a:rPr lang="de-CH" sz="2000" dirty="0"/>
              <a:t>6. Sinfonie (Pastorale)</a:t>
            </a:r>
          </a:p>
          <a:p>
            <a:pPr algn="just" defTabSz="457200">
              <a:buClr>
                <a:schemeClr val="accent1"/>
              </a:buClr>
              <a:buSzPct val="80000"/>
              <a:buFont typeface="Wingdings 3" charset="2"/>
            </a:pPr>
            <a:endParaRPr lang="de-CH" sz="2000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68C2D8BF-E688-43D8-A78B-0CDC5D4696DB}"/>
              </a:ext>
            </a:extLst>
          </p:cNvPr>
          <p:cNvSpPr txBox="1">
            <a:spLocks/>
          </p:cNvSpPr>
          <p:nvPr/>
        </p:nvSpPr>
        <p:spPr>
          <a:xfrm>
            <a:off x="6767046" y="5076760"/>
            <a:ext cx="4057650" cy="678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000" dirty="0">
                <a:solidFill>
                  <a:schemeClr val="tx1"/>
                </a:solidFill>
              </a:rPr>
              <a:t>Richard Strauss - Alpensinfonie</a:t>
            </a:r>
          </a:p>
          <a:p>
            <a:endParaRPr lang="de-CH" sz="2000" dirty="0">
              <a:solidFill>
                <a:schemeClr val="tx1"/>
              </a:solidFill>
            </a:endParaRPr>
          </a:p>
        </p:txBody>
      </p:sp>
      <p:pic>
        <p:nvPicPr>
          <p:cNvPr id="10" name="Grafik 9" descr="Ein Bild, das Baum, Pflanze, draußen, Gras enthält.&#10;&#10;Automatisch generierte Beschreibung">
            <a:extLst>
              <a:ext uri="{FF2B5EF4-FFF2-40B4-BE49-F238E27FC236}">
                <a16:creationId xmlns:a16="http://schemas.microsoft.com/office/drawing/2014/main" id="{EB59BC89-793F-48F3-9771-67648697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4" y="1912109"/>
            <a:ext cx="2834874" cy="2126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65865BCA-92E0-4782-A5E7-357A4ACA72BC}"/>
              </a:ext>
            </a:extLst>
          </p:cNvPr>
          <p:cNvSpPr txBox="1">
            <a:spLocks/>
          </p:cNvSpPr>
          <p:nvPr/>
        </p:nvSpPr>
        <p:spPr>
          <a:xfrm>
            <a:off x="4375151" y="2095113"/>
            <a:ext cx="3535434" cy="476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BEC7031-BBBB-4EF8-AC44-26AF4CD205BC}"/>
              </a:ext>
            </a:extLst>
          </p:cNvPr>
          <p:cNvSpPr txBox="1">
            <a:spLocks/>
          </p:cNvSpPr>
          <p:nvPr/>
        </p:nvSpPr>
        <p:spPr>
          <a:xfrm>
            <a:off x="469901" y="4439037"/>
            <a:ext cx="4057650" cy="502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000" dirty="0">
                <a:solidFill>
                  <a:schemeClr val="tx1"/>
                </a:solidFill>
              </a:rPr>
              <a:t>Antonio Vivaldi – Vier Jahreszeit </a:t>
            </a:r>
          </a:p>
          <a:p>
            <a:endParaRPr lang="de-CH" sz="20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411BF1-77C1-4D1F-BBD4-34DD1C59B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906" y="2171648"/>
            <a:ext cx="3491737" cy="21967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B358A-76B4-4DB3-814A-47BCEE1ED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2205">
            <a:off x="8413035" y="2446255"/>
            <a:ext cx="3194935" cy="2378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F00CEFBC-4EAF-4D76-8AE9-D38133AF0E96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22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37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A22A81C-240B-49C5-B6A9-6D6EA332495A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21" name="Flussdiagramm: Prozess 20">
              <a:extLst>
                <a:ext uri="{FF2B5EF4-FFF2-40B4-BE49-F238E27FC236}">
                  <a16:creationId xmlns:a16="http://schemas.microsoft.com/office/drawing/2014/main" id="{B41F378E-AAFD-4B9F-A2A6-91BFA15AB20A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7" name="Grafik 26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AC400B80-DF93-412A-ABDD-89C202FB3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707" y="798333"/>
            <a:ext cx="11038903" cy="1079096"/>
          </a:xfrm>
        </p:spPr>
        <p:txBody>
          <a:bodyPr>
            <a:normAutofit/>
          </a:bodyPr>
          <a:lstStyle/>
          <a:p>
            <a:pPr algn="ctr"/>
            <a:r>
              <a:rPr lang="de-CH" sz="4000" dirty="0">
                <a:latin typeface="+mn-lt"/>
              </a:rPr>
              <a:t>Der Quelle der Inspiration Sorge tragen</a:t>
            </a:r>
          </a:p>
        </p:txBody>
      </p:sp>
      <p:pic>
        <p:nvPicPr>
          <p:cNvPr id="10" name="Grafik 9" descr="Ein Bild, das Baum, draußen, Boden, Pflanze enthält.&#10;&#10;Automatisch generierte Beschreibung">
            <a:extLst>
              <a:ext uri="{FF2B5EF4-FFF2-40B4-BE49-F238E27FC236}">
                <a16:creationId xmlns:a16="http://schemas.microsoft.com/office/drawing/2014/main" id="{CA24C6A8-1308-4F12-83D8-769F09FA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890" y="2440026"/>
            <a:ext cx="4386262" cy="32896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fik 11" descr="Ein Bild, das Himmel, Rock, Wasser, draußen enthält.&#10;&#10;Automatisch generierte Beschreibung">
            <a:extLst>
              <a:ext uri="{FF2B5EF4-FFF2-40B4-BE49-F238E27FC236}">
                <a16:creationId xmlns:a16="http://schemas.microsoft.com/office/drawing/2014/main" id="{A80CA779-5713-4433-A17F-3E58A4272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261" y="2565843"/>
            <a:ext cx="4386263" cy="32896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81CA00F0-A681-4385-8313-4AF9DC1581B7}"/>
                  </a:ext>
                </a:extLst>
              </p14:cNvPr>
              <p14:cNvContentPartPr/>
              <p14:nvPr/>
            </p14:nvContentPartPr>
            <p14:xfrm>
              <a:off x="5300993" y="2466931"/>
              <a:ext cx="2121480" cy="3265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81CA00F0-A681-4385-8313-4AF9DC1581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91993" y="2457931"/>
                <a:ext cx="21391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764664B7-DB2F-4867-9731-EC871B483D76}"/>
                  </a:ext>
                </a:extLst>
              </p14:cNvPr>
              <p14:cNvContentPartPr/>
              <p14:nvPr/>
            </p14:nvContentPartPr>
            <p14:xfrm>
              <a:off x="5377313" y="2551531"/>
              <a:ext cx="1939320" cy="27504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764664B7-DB2F-4867-9731-EC871B483D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14313" y="2488531"/>
                <a:ext cx="206496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33F772D8-78DB-40DA-95B8-619ADAC51B8A}"/>
                  </a:ext>
                </a:extLst>
              </p14:cNvPr>
              <p14:cNvContentPartPr/>
              <p14:nvPr/>
            </p14:nvContentPartPr>
            <p14:xfrm>
              <a:off x="5259953" y="2485651"/>
              <a:ext cx="2172600" cy="39132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33F772D8-78DB-40DA-95B8-619ADAC51B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96953" y="2422651"/>
                <a:ext cx="229824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192DC6D6-5457-43AB-A8B6-41464C6B633A}"/>
                  </a:ext>
                </a:extLst>
              </p14:cNvPr>
              <p14:cNvContentPartPr/>
              <p14:nvPr/>
            </p14:nvContentPartPr>
            <p14:xfrm>
              <a:off x="11035073" y="3235891"/>
              <a:ext cx="160560" cy="15552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192DC6D6-5457-43AB-A8B6-41464C6B633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972073" y="3172891"/>
                <a:ext cx="2862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90AB0F67-1C02-4687-BF26-1600CA7C8FDC}"/>
                  </a:ext>
                </a:extLst>
              </p14:cNvPr>
              <p14:cNvContentPartPr/>
              <p14:nvPr/>
            </p14:nvContentPartPr>
            <p14:xfrm>
              <a:off x="718553" y="2666371"/>
              <a:ext cx="1267560" cy="72504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90AB0F67-1C02-4687-BF26-1600CA7C8FD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5553" y="2603371"/>
                <a:ext cx="1393200" cy="85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FB919B67-8E98-4D99-B4A8-782143743B12}"/>
                  </a:ext>
                </a:extLst>
              </p14:cNvPr>
              <p14:cNvContentPartPr/>
              <p14:nvPr/>
            </p14:nvContentPartPr>
            <p14:xfrm>
              <a:off x="1961633" y="3381691"/>
              <a:ext cx="6480" cy="12816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FB919B67-8E98-4D99-B4A8-782143743B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98633" y="3318691"/>
                <a:ext cx="132120" cy="25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B97A1B9-70AE-4C3B-BA8F-343B32C67C3C}"/>
              </a:ext>
            </a:extLst>
          </p:cNvPr>
          <p:cNvGrpSpPr/>
          <p:nvPr/>
        </p:nvGrpSpPr>
        <p:grpSpPr>
          <a:xfrm>
            <a:off x="5060418" y="2438861"/>
            <a:ext cx="2526840" cy="480600"/>
            <a:chOff x="4369300" y="2523925"/>
            <a:chExt cx="252684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C8E0373A-09DC-47B5-BAD9-6F92E507D395}"/>
                    </a:ext>
                  </a:extLst>
                </p14:cNvPr>
                <p14:cNvContentPartPr/>
                <p14:nvPr/>
              </p14:nvContentPartPr>
              <p14:xfrm>
                <a:off x="4680075" y="2704635"/>
                <a:ext cx="1387800" cy="1753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C8E0373A-09DC-47B5-BAD9-6F92E507D39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617075" y="2641995"/>
                  <a:ext cx="15134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7820F7B9-E43D-41D2-9A72-8D3628CE5551}"/>
                    </a:ext>
                  </a:extLst>
                </p14:cNvPr>
                <p14:cNvContentPartPr/>
                <p14:nvPr/>
              </p14:nvContentPartPr>
              <p14:xfrm>
                <a:off x="4447515" y="2742795"/>
                <a:ext cx="181440" cy="482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7820F7B9-E43D-41D2-9A72-8D3628CE555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384875" y="2679795"/>
                  <a:ext cx="3070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8A7863E0-224D-40FF-ADE0-88A5B5EB556D}"/>
                    </a:ext>
                  </a:extLst>
                </p14:cNvPr>
                <p14:cNvContentPartPr/>
                <p14:nvPr/>
              </p14:nvContentPartPr>
              <p14:xfrm>
                <a:off x="6762315" y="2790675"/>
                <a:ext cx="75960" cy="457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8A7863E0-224D-40FF-ADE0-88A5B5EB55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99675" y="2727675"/>
                  <a:ext cx="201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826632D4-0743-4C4E-9E1C-08FAFA69504A}"/>
                    </a:ext>
                  </a:extLst>
                </p14:cNvPr>
                <p14:cNvContentPartPr/>
                <p14:nvPr/>
              </p14:nvContentPartPr>
              <p14:xfrm>
                <a:off x="6609675" y="2685195"/>
                <a:ext cx="134280" cy="295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826632D4-0743-4C4E-9E1C-08FAFA69504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47035" y="2622195"/>
                  <a:ext cx="2599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FF3A5251-28C6-498C-91B8-6764A0EDD0A2}"/>
                    </a:ext>
                  </a:extLst>
                </p14:cNvPr>
                <p14:cNvContentPartPr/>
                <p14:nvPr/>
              </p14:nvContentPartPr>
              <p14:xfrm>
                <a:off x="4369300" y="2523925"/>
                <a:ext cx="2526840" cy="4147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FF3A5251-28C6-498C-91B8-6764A0EDD0A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06660" y="2460925"/>
                  <a:ext cx="265248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C62DF471-0938-4D0D-B002-0E2820E0E13C}"/>
                    </a:ext>
                  </a:extLst>
                </p14:cNvPr>
                <p14:cNvContentPartPr/>
                <p14:nvPr/>
              </p14:nvContentPartPr>
              <p14:xfrm>
                <a:off x="6553060" y="2981125"/>
                <a:ext cx="31680" cy="2340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C62DF471-0938-4D0D-B002-0E2820E0E13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90060" y="2918125"/>
                  <a:ext cx="157320" cy="149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Foliennummernplatzhalter 2">
            <a:extLst>
              <a:ext uri="{FF2B5EF4-FFF2-40B4-BE49-F238E27FC236}">
                <a16:creationId xmlns:a16="http://schemas.microsoft.com/office/drawing/2014/main" id="{933B8DE1-B2C9-4D7A-B9A8-A1362D4A0804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23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48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4320317-42D8-4AA1-9FB7-89F0DD1CADF2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13" name="Flussdiagramm: Prozess 12">
              <a:extLst>
                <a:ext uri="{FF2B5EF4-FFF2-40B4-BE49-F238E27FC236}">
                  <a16:creationId xmlns:a16="http://schemas.microsoft.com/office/drawing/2014/main" id="{6689EE5A-0402-42B8-BCD2-68358F8877DE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13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DC359E19-5180-403B-9DE3-A63F93CE6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867" y="1054186"/>
            <a:ext cx="5162020" cy="840718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Sensibilisieren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C663CC-A1E4-4FBE-9A9E-95D5884A4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029" y="4156567"/>
            <a:ext cx="4282477" cy="939881"/>
          </a:xfrm>
        </p:spPr>
        <p:txBody>
          <a:bodyPr>
            <a:normAutofit/>
          </a:bodyPr>
          <a:lstStyle/>
          <a:p>
            <a:pPr algn="l"/>
            <a:r>
              <a:rPr lang="de-CH" sz="2800" b="1" dirty="0"/>
              <a:t>Holzinstrumente z.B. Geige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3E3212D8-062C-406C-966C-1B9AE482F0DA}"/>
              </a:ext>
            </a:extLst>
          </p:cNvPr>
          <p:cNvSpPr txBox="1">
            <a:spLocks/>
          </p:cNvSpPr>
          <p:nvPr/>
        </p:nvSpPr>
        <p:spPr>
          <a:xfrm>
            <a:off x="611706" y="2720259"/>
            <a:ext cx="4534452" cy="741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800" b="1" dirty="0">
                <a:solidFill>
                  <a:schemeClr val="tx1"/>
                </a:solidFill>
              </a:rPr>
              <a:t>Ebenholz: Woher kommt es?</a:t>
            </a:r>
          </a:p>
          <a:p>
            <a:endParaRPr lang="de-CH" sz="2800" dirty="0">
              <a:solidFill>
                <a:schemeClr val="tx1"/>
              </a:solidFill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68C2D8BF-E688-43D8-A78B-0CDC5D4696DB}"/>
              </a:ext>
            </a:extLst>
          </p:cNvPr>
          <p:cNvSpPr txBox="1">
            <a:spLocks/>
          </p:cNvSpPr>
          <p:nvPr/>
        </p:nvSpPr>
        <p:spPr>
          <a:xfrm>
            <a:off x="5936393" y="2678066"/>
            <a:ext cx="4961979" cy="678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2800" b="1" dirty="0">
                <a:solidFill>
                  <a:schemeClr val="tx1"/>
                </a:solidFill>
              </a:rPr>
              <a:t>Kupfer – Messing: Wie wird ein Musikinstrument hergestellt?</a:t>
            </a:r>
          </a:p>
          <a:p>
            <a:pPr algn="l"/>
            <a:endParaRPr lang="de-CH" sz="2800" dirty="0">
              <a:solidFill>
                <a:schemeClr val="tx1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33E5138-54A4-4628-B5A7-F5987CBC5F50}"/>
              </a:ext>
            </a:extLst>
          </p:cNvPr>
          <p:cNvSpPr txBox="1">
            <a:spLocks/>
          </p:cNvSpPr>
          <p:nvPr/>
        </p:nvSpPr>
        <p:spPr>
          <a:xfrm>
            <a:off x="5936393" y="4201290"/>
            <a:ext cx="4823756" cy="678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de-CH" sz="2800" dirty="0">
                <a:solidFill>
                  <a:schemeClr val="tx1"/>
                </a:solidFill>
              </a:rPr>
              <a:t>Blasinstrumente z.B. Saxophon</a:t>
            </a: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6254935B-9E77-4D70-A44E-7E343736BB0A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24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4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633E892-469C-4599-901C-1DF06157438F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14" name="Flussdiagramm: Prozess 13">
              <a:extLst>
                <a:ext uri="{FF2B5EF4-FFF2-40B4-BE49-F238E27FC236}">
                  <a16:creationId xmlns:a16="http://schemas.microsoft.com/office/drawing/2014/main" id="{C2ACE9CB-3597-4BA7-88EB-892A94BE63A6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D230D7C0-EB77-433E-8022-34946C394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6196" y="831139"/>
            <a:ext cx="5162020" cy="905992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Calibri" panose="020F0502020204030204" pitchFamily="34" charset="0"/>
                <a:cs typeface="Calibri" panose="020F0502020204030204" pitchFamily="34" charset="0"/>
              </a:rPr>
              <a:t>Forschung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C663CC-A1E4-4FBE-9A9E-95D5884A4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860" y="3619854"/>
            <a:ext cx="3710350" cy="65738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defTabSz="457200">
              <a:buClr>
                <a:schemeClr val="accent1"/>
              </a:buClr>
              <a:buSzPct val="80000"/>
              <a:buFont typeface="Wingdings 3" charset="2"/>
            </a:pPr>
            <a:r>
              <a:rPr lang="de-CH" sz="2800" dirty="0"/>
              <a:t>Swiss wood Solutions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3E3212D8-062C-406C-966C-1B9AE482F0DA}"/>
              </a:ext>
            </a:extLst>
          </p:cNvPr>
          <p:cNvSpPr txBox="1">
            <a:spLocks/>
          </p:cNvSpPr>
          <p:nvPr/>
        </p:nvSpPr>
        <p:spPr>
          <a:xfrm>
            <a:off x="4762366" y="2665885"/>
            <a:ext cx="5162019" cy="763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800" dirty="0">
                <a:solidFill>
                  <a:schemeClr val="tx1"/>
                </a:solidFill>
              </a:rPr>
              <a:t>Ebenholz: wo gibt es das noch? </a:t>
            </a:r>
          </a:p>
          <a:p>
            <a:endParaRPr lang="de-CH" sz="2800" dirty="0">
              <a:solidFill>
                <a:schemeClr val="tx1"/>
              </a:solidFill>
            </a:endParaRPr>
          </a:p>
        </p:txBody>
      </p:sp>
      <p:pic>
        <p:nvPicPr>
          <p:cNvPr id="10" name="Grafik 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07AF029-8737-48EF-9DF1-955846B6B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2240280"/>
            <a:ext cx="4003040" cy="3002280"/>
          </a:xfrm>
          <a:prstGeom prst="rect">
            <a:avLst/>
          </a:prstGeom>
        </p:spPr>
      </p:pic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3BBC6C49-F540-4121-803C-7D6F01D055EC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25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8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DF55709-8B53-4279-9E3B-471A7D543412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10" name="Flussdiagramm: Prozess 9">
              <a:extLst>
                <a:ext uri="{FF2B5EF4-FFF2-40B4-BE49-F238E27FC236}">
                  <a16:creationId xmlns:a16="http://schemas.microsoft.com/office/drawing/2014/main" id="{DA9C7965-E81E-48A2-88BA-803F9BE0F11A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7ABB5AB5-5566-467A-97EC-4BE8D7C19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871" y="1127051"/>
            <a:ext cx="6148257" cy="859149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Naturnah arbeiten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C663CC-A1E4-4FBE-9A9E-95D5884A4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053122"/>
            <a:ext cx="5938979" cy="939881"/>
          </a:xfrm>
        </p:spPr>
        <p:txBody>
          <a:bodyPr>
            <a:normAutofit/>
          </a:bodyPr>
          <a:lstStyle/>
          <a:p>
            <a:pPr algn="just"/>
            <a:r>
              <a:rPr lang="de-CH" sz="2800" dirty="0"/>
              <a:t>Instrumente herstellen und pflegen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3E3212D8-062C-406C-966C-1B9AE482F0DA}"/>
              </a:ext>
            </a:extLst>
          </p:cNvPr>
          <p:cNvSpPr txBox="1">
            <a:spLocks/>
          </p:cNvSpPr>
          <p:nvPr/>
        </p:nvSpPr>
        <p:spPr>
          <a:xfrm>
            <a:off x="4470491" y="2972423"/>
            <a:ext cx="2993565" cy="741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800" dirty="0">
                <a:solidFill>
                  <a:schemeClr val="tx1"/>
                </a:solidFill>
              </a:rPr>
              <a:t>Kupfer – Messing </a:t>
            </a:r>
          </a:p>
          <a:p>
            <a:endParaRPr lang="de-CH" sz="2800" dirty="0">
              <a:solidFill>
                <a:schemeClr val="tx1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33E5138-54A4-4628-B5A7-F5987CBC5F50}"/>
              </a:ext>
            </a:extLst>
          </p:cNvPr>
          <p:cNvSpPr txBox="1">
            <a:spLocks/>
          </p:cNvSpPr>
          <p:nvPr/>
        </p:nvSpPr>
        <p:spPr>
          <a:xfrm>
            <a:off x="6469247" y="4159908"/>
            <a:ext cx="3295650" cy="939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de-CH" sz="2800" dirty="0">
              <a:solidFill>
                <a:schemeClr val="tx1"/>
              </a:solidFill>
            </a:endParaRP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DCB99C74-389A-4316-AE77-CE3A0A832A20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26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3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127013E-29EC-442A-9530-8FD9E4301C0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16" name="Flussdiagramm: Prozess 15">
              <a:extLst>
                <a:ext uri="{FF2B5EF4-FFF2-40B4-BE49-F238E27FC236}">
                  <a16:creationId xmlns:a16="http://schemas.microsoft.com/office/drawing/2014/main" id="{67684F3E-F50F-40E4-B4B9-44DE048EF69C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53E0EDF0-69D9-4C91-97D4-97ACD3CBB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082151"/>
            <a:ext cx="4403552" cy="939881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Calibri" panose="020F0502020204030204" pitchFamily="34" charset="0"/>
                <a:cs typeface="Calibri" panose="020F0502020204030204" pitchFamily="34" charset="0"/>
              </a:rPr>
              <a:t>Werkstattbesuche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C663CC-A1E4-4FBE-9A9E-95D5884A4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092" y="2489119"/>
            <a:ext cx="6649783" cy="480531"/>
          </a:xfrm>
        </p:spPr>
        <p:txBody>
          <a:bodyPr>
            <a:noAutofit/>
          </a:bodyPr>
          <a:lstStyle/>
          <a:p>
            <a:pPr algn="just"/>
            <a:r>
              <a:rPr lang="de-CH" sz="2800" dirty="0"/>
              <a:t>Geigenwerkstatt (Dangel und Reber)  - Basel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3E3212D8-062C-406C-966C-1B9AE482F0DA}"/>
              </a:ext>
            </a:extLst>
          </p:cNvPr>
          <p:cNvSpPr txBox="1">
            <a:spLocks/>
          </p:cNvSpPr>
          <p:nvPr/>
        </p:nvSpPr>
        <p:spPr>
          <a:xfrm>
            <a:off x="1103124" y="2489119"/>
            <a:ext cx="2125041" cy="7414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800" dirty="0">
                <a:solidFill>
                  <a:schemeClr val="tx1"/>
                </a:solidFill>
              </a:rPr>
              <a:t>Werkstätten:</a:t>
            </a:r>
          </a:p>
          <a:p>
            <a:endParaRPr lang="de-CH" sz="2800" dirty="0">
              <a:solidFill>
                <a:schemeClr val="tx1"/>
              </a:solidFill>
            </a:endParaRP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CC1805C6-B5D8-4309-9CBE-93DD79B52565}"/>
              </a:ext>
            </a:extLst>
          </p:cNvPr>
          <p:cNvSpPr txBox="1">
            <a:spLocks/>
          </p:cNvSpPr>
          <p:nvPr/>
        </p:nvSpPr>
        <p:spPr>
          <a:xfrm>
            <a:off x="4477212" y="3806396"/>
            <a:ext cx="6187244" cy="939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800" dirty="0" err="1">
                <a:solidFill>
                  <a:schemeClr val="tx1"/>
                </a:solidFill>
              </a:rPr>
              <a:t>Blasintrument</a:t>
            </a:r>
            <a:r>
              <a:rPr lang="de-CH" sz="2800" dirty="0">
                <a:solidFill>
                  <a:schemeClr val="tx1"/>
                </a:solidFill>
              </a:rPr>
              <a:t> (</a:t>
            </a:r>
            <a:r>
              <a:rPr lang="de-CH" sz="2800" dirty="0" err="1">
                <a:solidFill>
                  <a:schemeClr val="tx1"/>
                </a:solidFill>
              </a:rPr>
              <a:t>Inderbinen</a:t>
            </a:r>
            <a:r>
              <a:rPr lang="de-CH" sz="2800" dirty="0">
                <a:solidFill>
                  <a:schemeClr val="tx1"/>
                </a:solidFill>
              </a:rPr>
              <a:t>) – Aargau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EFDFE24-C0B7-4665-B364-BD4D66C5A6A1}"/>
              </a:ext>
            </a:extLst>
          </p:cNvPr>
          <p:cNvSpPr txBox="1"/>
          <p:nvPr/>
        </p:nvSpPr>
        <p:spPr>
          <a:xfrm>
            <a:off x="4520294" y="4288465"/>
            <a:ext cx="610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/>
              <a:t>https://www.inderbinen.com/de/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7A7DFC3-AEFE-483D-99CC-C4B2F37B7999}"/>
              </a:ext>
            </a:extLst>
          </p:cNvPr>
          <p:cNvSpPr txBox="1"/>
          <p:nvPr/>
        </p:nvSpPr>
        <p:spPr>
          <a:xfrm>
            <a:off x="4477212" y="2951946"/>
            <a:ext cx="6611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/>
              <a:t>https://www.dangelviolins.com/index.php</a:t>
            </a:r>
          </a:p>
        </p:txBody>
      </p:sp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5EA58789-2644-4759-9051-BBF5DD97BA5B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27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92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48038FF-7BDA-487B-8AFF-670769AF4F97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12" name="Flussdiagramm: Prozess 11">
              <a:extLst>
                <a:ext uri="{FF2B5EF4-FFF2-40B4-BE49-F238E27FC236}">
                  <a16:creationId xmlns:a16="http://schemas.microsoft.com/office/drawing/2014/main" id="{C661BD11-45DB-4D7F-8F95-FA743B0B6EE4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56019D8F-C6AC-4BE2-A5F4-5E63394F2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3374" y="1051790"/>
            <a:ext cx="3517727" cy="1308441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Elternforum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33E5138-54A4-4628-B5A7-F5987CBC5F50}"/>
              </a:ext>
            </a:extLst>
          </p:cNvPr>
          <p:cNvSpPr txBox="1">
            <a:spLocks/>
          </p:cNvSpPr>
          <p:nvPr/>
        </p:nvSpPr>
        <p:spPr>
          <a:xfrm>
            <a:off x="4796378" y="3319218"/>
            <a:ext cx="3295650" cy="939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de-CH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CC1805C6-B5D8-4309-9CBE-93DD79B52565}"/>
              </a:ext>
            </a:extLst>
          </p:cNvPr>
          <p:cNvSpPr txBox="1">
            <a:spLocks/>
          </p:cNvSpPr>
          <p:nvPr/>
        </p:nvSpPr>
        <p:spPr>
          <a:xfrm>
            <a:off x="5598939" y="3888350"/>
            <a:ext cx="4124325" cy="939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de-CH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BE39FE-9299-4E6A-AB6E-F6FB3B0A59A7}"/>
              </a:ext>
            </a:extLst>
          </p:cNvPr>
          <p:cNvSpPr txBox="1">
            <a:spLocks/>
          </p:cNvSpPr>
          <p:nvPr/>
        </p:nvSpPr>
        <p:spPr>
          <a:xfrm>
            <a:off x="4556672" y="2626436"/>
            <a:ext cx="4338739" cy="939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2800" dirty="0">
                <a:solidFill>
                  <a:schemeClr val="tx1"/>
                </a:solidFill>
              </a:rPr>
              <a:t>Musik und Nachhaltigkeit</a:t>
            </a:r>
          </a:p>
          <a:p>
            <a:pPr algn="l"/>
            <a:r>
              <a:rPr lang="de-CH" sz="2800" dirty="0">
                <a:solidFill>
                  <a:schemeClr val="tx1"/>
                </a:solidFill>
              </a:rPr>
              <a:t>Mai 2022</a:t>
            </a:r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529A1FD8-A7D3-4D52-BDB1-44BDD5EF29E3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28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6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5C815F9-68A0-4052-A201-20760971BC9D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15" name="Flussdiagramm: Prozess 14">
              <a:extLst>
                <a:ext uri="{FF2B5EF4-FFF2-40B4-BE49-F238E27FC236}">
                  <a16:creationId xmlns:a16="http://schemas.microsoft.com/office/drawing/2014/main" id="{5B0C3EC3-9D51-4497-817A-0ECEA3D11615}"/>
                </a:ext>
              </a:extLst>
            </p:cNvPr>
            <p:cNvSpPr/>
            <p:nvPr/>
          </p:nvSpPr>
          <p:spPr>
            <a:xfrm>
              <a:off x="-1" y="783162"/>
              <a:ext cx="12191999" cy="537700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 descr="Ein Bild, das Baum, Himmel, draußen, Pflanze enthält.&#10;&#10;Automatisch generierte Beschreibung">
              <a:extLst>
                <a:ext uri="{FF2B5EF4-FFF2-40B4-BE49-F238E27FC236}">
                  <a16:creationId xmlns:a16="http://schemas.microsoft.com/office/drawing/2014/main" id="{E677389A-7C9C-42E6-B5A4-F15B8979D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14712" b="1028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7862332-3E2A-49AC-9F55-06FDF73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1051791"/>
            <a:ext cx="5514975" cy="1217528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Nachhaltige Musik 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3E3212D8-062C-406C-966C-1B9AE482F0DA}"/>
              </a:ext>
            </a:extLst>
          </p:cNvPr>
          <p:cNvSpPr txBox="1">
            <a:spLocks/>
          </p:cNvSpPr>
          <p:nvPr/>
        </p:nvSpPr>
        <p:spPr>
          <a:xfrm>
            <a:off x="790576" y="3418410"/>
            <a:ext cx="4253798" cy="7414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33E5138-54A4-4628-B5A7-F5987CBC5F50}"/>
              </a:ext>
            </a:extLst>
          </p:cNvPr>
          <p:cNvSpPr txBox="1">
            <a:spLocks/>
          </p:cNvSpPr>
          <p:nvPr/>
        </p:nvSpPr>
        <p:spPr>
          <a:xfrm>
            <a:off x="4796378" y="3319218"/>
            <a:ext cx="3295650" cy="939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BE39FE-9299-4E6A-AB6E-F6FB3B0A59A7}"/>
              </a:ext>
            </a:extLst>
          </p:cNvPr>
          <p:cNvSpPr txBox="1">
            <a:spLocks/>
          </p:cNvSpPr>
          <p:nvPr/>
        </p:nvSpPr>
        <p:spPr>
          <a:xfrm>
            <a:off x="4796378" y="3140104"/>
            <a:ext cx="4835302" cy="7414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400" dirty="0">
                <a:solidFill>
                  <a:schemeClr val="tx1"/>
                </a:solidFill>
              </a:rPr>
              <a:t>Umgang mit Musikinstrumenten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F7A5724F-328B-440F-8366-E9E783C79C18}"/>
              </a:ext>
            </a:extLst>
          </p:cNvPr>
          <p:cNvSpPr txBox="1">
            <a:spLocks/>
          </p:cNvSpPr>
          <p:nvPr/>
        </p:nvSpPr>
        <p:spPr>
          <a:xfrm>
            <a:off x="1973245" y="4067463"/>
            <a:ext cx="4647891" cy="741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2800" dirty="0">
                <a:solidFill>
                  <a:schemeClr val="tx1"/>
                </a:solidFill>
              </a:rPr>
              <a:t>Umgang mit Stimmbändern 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B851E325-6E0A-4FE9-97E5-E3BCA8B11657}"/>
              </a:ext>
            </a:extLst>
          </p:cNvPr>
          <p:cNvSpPr txBox="1">
            <a:spLocks/>
          </p:cNvSpPr>
          <p:nvPr/>
        </p:nvSpPr>
        <p:spPr>
          <a:xfrm>
            <a:off x="5044374" y="4866328"/>
            <a:ext cx="4122754" cy="939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4000" dirty="0">
                <a:solidFill>
                  <a:schemeClr val="tx1"/>
                </a:solidFill>
              </a:rPr>
              <a:t>Umgang mit Natur</a:t>
            </a:r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FEA6E677-4E5B-4682-9872-6F994BCD8FCF}"/>
              </a:ext>
            </a:extLst>
          </p:cNvPr>
          <p:cNvSpPr txBox="1">
            <a:spLocks/>
          </p:cNvSpPr>
          <p:nvPr/>
        </p:nvSpPr>
        <p:spPr>
          <a:xfrm>
            <a:off x="11327571" y="6290983"/>
            <a:ext cx="5602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DB8460-552A-46B9-91C7-6F5B84A6C782}" type="slidenum">
              <a:rPr lang="de-DE" b="1" smtClean="0">
                <a:solidFill>
                  <a:schemeClr val="bg1"/>
                </a:solidFill>
              </a:rPr>
              <a:pPr algn="ctr"/>
              <a:t>29</a:t>
            </a:fld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7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673" y="1608461"/>
            <a:ext cx="7886700" cy="3875020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/>
              <a:t>Ü</a:t>
            </a:r>
            <a:r>
              <a:rPr lang="en-US" sz="2400" dirty="0" err="1"/>
              <a:t>bergabe</a:t>
            </a:r>
            <a:r>
              <a:rPr lang="en-US" sz="2400" dirty="0"/>
              <a:t> des </a:t>
            </a:r>
            <a:r>
              <a:rPr lang="en-US" sz="2400" dirty="0" err="1"/>
              <a:t>alten</a:t>
            </a:r>
            <a:r>
              <a:rPr lang="en-US" sz="2400" dirty="0"/>
              <a:t> an den </a:t>
            </a:r>
            <a:r>
              <a:rPr lang="en-US" sz="2400" dirty="0" err="1"/>
              <a:t>neuen</a:t>
            </a:r>
            <a:r>
              <a:rPr lang="en-US" sz="2400" dirty="0"/>
              <a:t> </a:t>
            </a:r>
            <a:r>
              <a:rPr lang="en-US" sz="2400" dirty="0" err="1"/>
              <a:t>Vorstand</a:t>
            </a:r>
            <a:endParaRPr lang="en-US" sz="2400" dirty="0"/>
          </a:p>
          <a:p>
            <a:pPr lvl="1"/>
            <a:r>
              <a:rPr lang="en-US" dirty="0" err="1"/>
              <a:t>Finanzen</a:t>
            </a:r>
            <a:endParaRPr lang="en-US" dirty="0"/>
          </a:p>
          <a:p>
            <a:pPr lvl="1"/>
            <a:r>
              <a:rPr lang="en-US" dirty="0"/>
              <a:t>Website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 err="1"/>
              <a:t>Unterlagen</a:t>
            </a:r>
            <a:endParaRPr lang="en-US" dirty="0"/>
          </a:p>
          <a:p>
            <a:r>
              <a:rPr lang="en-US" sz="2400" dirty="0"/>
              <a:t>4 </a:t>
            </a:r>
            <a:r>
              <a:rPr lang="en-US" sz="2400" dirty="0" err="1"/>
              <a:t>zus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US" sz="2400" dirty="0" err="1"/>
              <a:t>tzliche</a:t>
            </a:r>
            <a:r>
              <a:rPr lang="en-US" sz="2400" dirty="0"/>
              <a:t> </a:t>
            </a:r>
            <a:r>
              <a:rPr lang="en-US" sz="2400" dirty="0" err="1"/>
              <a:t>zahlende</a:t>
            </a:r>
            <a:r>
              <a:rPr lang="en-US" sz="2400" dirty="0"/>
              <a:t> </a:t>
            </a:r>
            <a:r>
              <a:rPr lang="en-US" sz="2400" dirty="0" err="1"/>
              <a:t>Mitglieder</a:t>
            </a:r>
            <a:r>
              <a:rPr lang="en-US" sz="2400" dirty="0"/>
              <a:t> (+ 20%)</a:t>
            </a:r>
          </a:p>
          <a:p>
            <a:r>
              <a:rPr lang="en-US" sz="2400" dirty="0" err="1"/>
              <a:t>Erarbeitung</a:t>
            </a:r>
            <a:r>
              <a:rPr lang="en-US" sz="2400" dirty="0"/>
              <a:t> der </a:t>
            </a:r>
            <a:r>
              <a:rPr lang="en-US" sz="2400" dirty="0" err="1"/>
              <a:t>Schwerpunkte</a:t>
            </a:r>
            <a:r>
              <a:rPr lang="en-US" sz="2400" dirty="0"/>
              <a:t> des Vereins in 2022 in </a:t>
            </a:r>
            <a:r>
              <a:rPr lang="en-US" sz="2400" dirty="0" err="1"/>
              <a:t>Abstimmung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der </a:t>
            </a:r>
            <a:r>
              <a:rPr lang="en-US" sz="2400" dirty="0" err="1"/>
              <a:t>Musikschulleitung</a:t>
            </a:r>
            <a:endParaRPr lang="en-US" sz="2400" dirty="0"/>
          </a:p>
          <a:p>
            <a:r>
              <a:rPr lang="en-US" sz="2400" dirty="0"/>
              <a:t>F</a:t>
            </a:r>
            <a:r>
              <a:rPr lang="fr-BE" sz="2400" dirty="0"/>
              <a:t>ö</a:t>
            </a:r>
            <a:r>
              <a:rPr lang="en-US" sz="2400" dirty="0" err="1"/>
              <a:t>rderung</a:t>
            </a:r>
            <a:r>
              <a:rPr lang="en-US" sz="2400" dirty="0"/>
              <a:t> von 2 </a:t>
            </a:r>
            <a:r>
              <a:rPr lang="en-US" sz="2400" dirty="0" err="1"/>
              <a:t>Projekten</a:t>
            </a:r>
            <a:r>
              <a:rPr lang="en-US" sz="2400" dirty="0"/>
              <a:t> </a:t>
            </a:r>
          </a:p>
          <a:p>
            <a:pPr lvl="1"/>
            <a:r>
              <a:rPr lang="de-DE" dirty="0"/>
              <a:t>Lunas Zauberfl</a:t>
            </a:r>
            <a:r>
              <a:rPr lang="fr-BE" dirty="0"/>
              <a:t>ö</a:t>
            </a:r>
            <a:r>
              <a:rPr lang="de-DE" dirty="0"/>
              <a:t>te – November 2021 (400 Fr.)</a:t>
            </a:r>
          </a:p>
          <a:p>
            <a:pPr lvl="1"/>
            <a:r>
              <a:rPr lang="de-DE" dirty="0"/>
              <a:t>Tanzaufführung – Januar 2022 (1000 Fr.)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3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513673" y="861316"/>
            <a:ext cx="7886700" cy="1026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Jahresbericht 2021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784734"/>
            <a:ext cx="7886700" cy="3819935"/>
          </a:xfrm>
        </p:spPr>
        <p:txBody>
          <a:bodyPr/>
          <a:lstStyle/>
          <a:p>
            <a:r>
              <a:rPr lang="de-DE" dirty="0"/>
              <a:t>Erinnerung an die Beiträge 2022 (&amp; 2021)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30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2152650" y="1000699"/>
            <a:ext cx="7886700" cy="66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Verschiedenes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16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8EE028F-5A5C-4086-BDAB-11504277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98368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/>
              <a:t>Wir danken Ihnen für Ihre Unterstützung und die Teilnahme an der Mitgliederversammlung.</a:t>
            </a:r>
          </a:p>
          <a:p>
            <a:pPr marL="0" indent="0">
              <a:buNone/>
            </a:pPr>
            <a:endParaRPr lang="de-DE" sz="4000" dirty="0"/>
          </a:p>
          <a:p>
            <a:pPr marL="0" indent="0">
              <a:buNone/>
            </a:pPr>
            <a:r>
              <a:rPr lang="de-DE" sz="4000" dirty="0"/>
              <a:t>Bleiben Sie alle gesund!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EBDD20-7C59-4D0E-81E7-DED4BE0DC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 smtClean="0">
                <a:solidFill>
                  <a:schemeClr val="bg1"/>
                </a:solidFill>
              </a:rPr>
              <a:pPr algn="ctr"/>
              <a:t>31</a:t>
            </a:fld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9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4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348418" y="798142"/>
            <a:ext cx="7886700" cy="728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Jahresrechnung 2021: Jahresergebnis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B1BE7-F10C-43CC-9F5D-16608C7B0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75" y="1195668"/>
            <a:ext cx="6510967" cy="49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5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36554" y="769341"/>
            <a:ext cx="7886700" cy="728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Jahresrechnung 2021: Bilanz per 31.12.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07D26-0B2A-43ED-9580-3FDD3D681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443" y="1255924"/>
            <a:ext cx="4959099" cy="49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1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767" y="2291683"/>
            <a:ext cx="9353320" cy="3999300"/>
          </a:xfrm>
        </p:spPr>
        <p:txBody>
          <a:bodyPr>
            <a:normAutofit/>
          </a:bodyPr>
          <a:lstStyle/>
          <a:p>
            <a:r>
              <a:rPr lang="en-US" sz="2400" dirty="0"/>
              <a:t>In 2021 gab es </a:t>
            </a:r>
            <a:r>
              <a:rPr lang="en-US" sz="2400" dirty="0" err="1"/>
              <a:t>weniger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30 </a:t>
            </a:r>
            <a:r>
              <a:rPr lang="en-US" sz="2400" dirty="0" err="1"/>
              <a:t>Buchungen</a:t>
            </a:r>
            <a:r>
              <a:rPr lang="en-US" sz="2400" dirty="0"/>
              <a:t> </a:t>
            </a:r>
            <a:r>
              <a:rPr lang="en-US" sz="2400" dirty="0" err="1"/>
              <a:t>insgesamt</a:t>
            </a:r>
            <a:r>
              <a:rPr lang="en-US" sz="2400" dirty="0"/>
              <a:t>, </a:t>
            </a:r>
            <a:r>
              <a:rPr lang="en-US" sz="2400" dirty="0" err="1"/>
              <a:t>davon</a:t>
            </a:r>
            <a:r>
              <a:rPr lang="en-US" sz="2400" dirty="0"/>
              <a:t> </a:t>
            </a:r>
            <a:r>
              <a:rPr lang="en-US" sz="2400" dirty="0" err="1"/>
              <a:t>nur</a:t>
            </a:r>
            <a:r>
              <a:rPr lang="en-US" sz="2400" dirty="0"/>
              <a:t> 2 </a:t>
            </a:r>
            <a:r>
              <a:rPr lang="en-US" sz="2400" dirty="0" err="1"/>
              <a:t>Ausgaben</a:t>
            </a:r>
            <a:r>
              <a:rPr lang="en-US" sz="2400" dirty="0"/>
              <a:t>. Auch in den </a:t>
            </a:r>
            <a:r>
              <a:rPr lang="en-US" sz="2400" dirty="0" err="1"/>
              <a:t>Vorjahren</a:t>
            </a:r>
            <a:r>
              <a:rPr lang="en-US" sz="2400" dirty="0"/>
              <a:t> war die </a:t>
            </a:r>
            <a:r>
              <a:rPr lang="en-US" sz="2400" dirty="0" err="1"/>
              <a:t>Buchhaltung</a:t>
            </a:r>
            <a:r>
              <a:rPr lang="en-US" sz="2400" dirty="0"/>
              <a:t> stets </a:t>
            </a:r>
            <a:r>
              <a:rPr lang="en-US" sz="2400" dirty="0" err="1"/>
              <a:t>vergleichbar</a:t>
            </a:r>
            <a:r>
              <a:rPr lang="en-US" sz="2400" dirty="0"/>
              <a:t> </a:t>
            </a:r>
            <a:r>
              <a:rPr lang="de-DE" sz="2400" dirty="0"/>
              <a:t>ü</a:t>
            </a:r>
            <a:r>
              <a:rPr lang="en-US" sz="2400" dirty="0" err="1"/>
              <a:t>bersichtlich</a:t>
            </a:r>
            <a:r>
              <a:rPr lang="en-US" sz="2400" dirty="0"/>
              <a:t>. </a:t>
            </a:r>
          </a:p>
          <a:p>
            <a:r>
              <a:rPr lang="en-US" sz="2400" dirty="0"/>
              <a:t>Die </a:t>
            </a:r>
            <a:r>
              <a:rPr lang="en-US" sz="2400" dirty="0" err="1"/>
              <a:t>Ausgaben</a:t>
            </a:r>
            <a:r>
              <a:rPr lang="en-US" sz="2400" dirty="0"/>
              <a:t> des Vereins, die </a:t>
            </a:r>
            <a:r>
              <a:rPr lang="en-US" sz="2400" dirty="0" err="1"/>
              <a:t>weitgehend</a:t>
            </a:r>
            <a:r>
              <a:rPr lang="en-US" sz="2400" dirty="0"/>
              <a:t> </a:t>
            </a:r>
            <a:r>
              <a:rPr lang="de-DE" sz="2400" dirty="0"/>
              <a:t>über die Musikschule laufen,</a:t>
            </a:r>
            <a:r>
              <a:rPr lang="en-US" sz="2400" dirty="0"/>
              <a:t> und der </a:t>
            </a:r>
            <a:r>
              <a:rPr lang="en-US" sz="2400" dirty="0" err="1"/>
              <a:t>Finanzrahmen</a:t>
            </a:r>
            <a:r>
              <a:rPr lang="en-US" sz="2400" dirty="0"/>
              <a:t> </a:t>
            </a:r>
            <a:r>
              <a:rPr lang="en-US" sz="2400" dirty="0" err="1"/>
              <a:t>insgesamt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dirty="0" err="1"/>
              <a:t>sehr</a:t>
            </a:r>
            <a:r>
              <a:rPr lang="en-US" sz="2400" dirty="0"/>
              <a:t> </a:t>
            </a:r>
            <a:r>
              <a:rPr lang="de-DE" sz="2400" dirty="0"/>
              <a:t>ü</a:t>
            </a:r>
            <a:r>
              <a:rPr lang="en-US" sz="2400" dirty="0" err="1"/>
              <a:t>berschaubar</a:t>
            </a:r>
            <a:r>
              <a:rPr lang="en-US" sz="2400" dirty="0"/>
              <a:t> und transparent.</a:t>
            </a:r>
          </a:p>
          <a:p>
            <a:r>
              <a:rPr lang="en-US" sz="2400" dirty="0" err="1"/>
              <a:t>Vor</a:t>
            </a:r>
            <a:r>
              <a:rPr lang="en-US" sz="2400" dirty="0"/>
              <a:t> </a:t>
            </a:r>
            <a:r>
              <a:rPr lang="en-US" sz="2400" dirty="0" err="1"/>
              <a:t>diesem</a:t>
            </a:r>
            <a:r>
              <a:rPr lang="en-US" sz="2400" dirty="0"/>
              <a:t> </a:t>
            </a:r>
            <a:r>
              <a:rPr lang="en-US" sz="2400" dirty="0" err="1"/>
              <a:t>Hintergrund</a:t>
            </a:r>
            <a:r>
              <a:rPr lang="en-US" sz="2400" dirty="0"/>
              <a:t> </a:t>
            </a:r>
            <a:r>
              <a:rPr lang="en-US" sz="2400" dirty="0" err="1"/>
              <a:t>erscheint</a:t>
            </a:r>
            <a:r>
              <a:rPr lang="en-US" sz="2400" dirty="0"/>
              <a:t> der </a:t>
            </a:r>
            <a:r>
              <a:rPr lang="en-US" sz="2400" dirty="0" err="1"/>
              <a:t>Einsatz</a:t>
            </a:r>
            <a:r>
              <a:rPr lang="en-US" sz="2400" dirty="0"/>
              <a:t> </a:t>
            </a:r>
            <a:r>
              <a:rPr lang="en-US" sz="2400" dirty="0" err="1"/>
              <a:t>einer</a:t>
            </a:r>
            <a:r>
              <a:rPr lang="en-US" sz="2400" dirty="0"/>
              <a:t> </a:t>
            </a:r>
            <a:r>
              <a:rPr lang="en-US" sz="2400" dirty="0" err="1"/>
              <a:t>Revisionsstelle</a:t>
            </a:r>
            <a:r>
              <a:rPr lang="en-US" sz="2400" dirty="0"/>
              <a:t> </a:t>
            </a:r>
            <a:r>
              <a:rPr lang="en-US" sz="2400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erforderlich</a:t>
            </a:r>
            <a:r>
              <a:rPr lang="en-US" sz="2400" dirty="0"/>
              <a:t>. Daher </a:t>
            </a:r>
            <a:r>
              <a:rPr lang="en-US" sz="2400" dirty="0" err="1"/>
              <a:t>wird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Statuten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US" sz="2400" dirty="0" err="1"/>
              <a:t>nderung</a:t>
            </a:r>
            <a:r>
              <a:rPr lang="en-US" sz="2400" dirty="0"/>
              <a:t> </a:t>
            </a:r>
            <a:r>
              <a:rPr lang="en-US" sz="2400" dirty="0" err="1"/>
              <a:t>vorgeschlagen</a:t>
            </a:r>
            <a:r>
              <a:rPr lang="en-US" sz="2400" dirty="0"/>
              <a:t>, gem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US" sz="2400" dirty="0"/>
              <a:t>ss </a:t>
            </a:r>
            <a:r>
              <a:rPr lang="en-US" sz="2400" dirty="0" err="1"/>
              <a:t>derer</a:t>
            </a:r>
            <a:r>
              <a:rPr lang="en-US" sz="2400" dirty="0"/>
              <a:t> der </a:t>
            </a:r>
            <a:r>
              <a:rPr lang="en-US" sz="2400" dirty="0" err="1"/>
              <a:t>Jahresabschluss</a:t>
            </a:r>
            <a:r>
              <a:rPr lang="en-US" sz="2400" dirty="0"/>
              <a:t> </a:t>
            </a:r>
            <a:r>
              <a:rPr lang="en-US" sz="2400" dirty="0" err="1"/>
              <a:t>nach</a:t>
            </a:r>
            <a:r>
              <a:rPr lang="en-US" sz="2400" dirty="0"/>
              <a:t> </a:t>
            </a:r>
            <a:r>
              <a:rPr lang="en-US" sz="2400" dirty="0" err="1"/>
              <a:t>vorheriger</a:t>
            </a:r>
            <a:r>
              <a:rPr lang="en-US" sz="2400" dirty="0"/>
              <a:t> </a:t>
            </a:r>
            <a:r>
              <a:rPr lang="en-US" sz="2400" dirty="0" err="1"/>
              <a:t>Zusendung</a:t>
            </a:r>
            <a:r>
              <a:rPr lang="en-US" sz="2400" dirty="0"/>
              <a:t> </a:t>
            </a:r>
            <a:r>
              <a:rPr lang="en-US" sz="2400" dirty="0" err="1"/>
              <a:t>durch</a:t>
            </a:r>
            <a:r>
              <a:rPr lang="en-US" sz="2400" dirty="0"/>
              <a:t> die </a:t>
            </a:r>
            <a:r>
              <a:rPr lang="en-US" sz="2400" dirty="0" err="1"/>
              <a:t>Mitgliederversammlung</a:t>
            </a:r>
            <a:r>
              <a:rPr lang="en-US" sz="2400" dirty="0"/>
              <a:t> </a:t>
            </a:r>
            <a:r>
              <a:rPr lang="de-DE" sz="2400" dirty="0"/>
              <a:t>überprüft wird. </a:t>
            </a:r>
            <a:endParaRPr lang="en-US" sz="2400" dirty="0"/>
          </a:p>
          <a:p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6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674564" y="813412"/>
            <a:ext cx="8345114" cy="1026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Statutenänderung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Ersatz Revisionsstelle durch direkte Kontrolle durch die Mitgliederversammlung</a:t>
            </a:r>
            <a:endParaRPr lang="de-DE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412" y="1277957"/>
            <a:ext cx="9595691" cy="49355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Organisation</a:t>
            </a:r>
            <a:r>
              <a:rPr lang="en-US" sz="22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§ 9 Organe des Vereins sind: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- die </a:t>
            </a:r>
            <a:r>
              <a:rPr lang="en-US" sz="2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Mitgliederversammlung</a:t>
            </a:r>
            <a:r>
              <a:rPr lang="en-US" sz="2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- der </a:t>
            </a:r>
            <a:r>
              <a:rPr lang="en-US" sz="2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Vorstand</a:t>
            </a:r>
            <a:r>
              <a:rPr lang="en-US" sz="2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2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- die </a:t>
            </a:r>
            <a:r>
              <a:rPr lang="en-US" sz="2200" strike="sngStrike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Revisionsstelle</a:t>
            </a:r>
            <a:r>
              <a:rPr lang="en-US" sz="22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endParaRPr lang="en-US" sz="2200" strike="sngStrike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sz="2200" strike="sngStrike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Revisionsstelle</a:t>
            </a:r>
            <a:r>
              <a:rPr lang="en-US" sz="2200" strike="sngStrike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Pr</a:t>
            </a:r>
            <a:r>
              <a:rPr lang="de-DE" sz="22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ü</a:t>
            </a:r>
            <a:r>
              <a:rPr lang="en-US" sz="22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fung</a:t>
            </a:r>
            <a:r>
              <a:rPr lang="en-US" sz="22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des </a:t>
            </a:r>
            <a:r>
              <a:rPr lang="en-US" sz="2200" dirty="0" err="1">
                <a:solidFill>
                  <a:srgbClr val="0070C0"/>
                </a:solidFill>
                <a:latin typeface="Franklin Gothic Medium" panose="020B0603020102020204" pitchFamily="34" charset="0"/>
              </a:rPr>
              <a:t>Jahresabschlusses</a:t>
            </a:r>
            <a:endParaRPr lang="en-US" sz="2200" dirty="0">
              <a:solidFill>
                <a:srgbClr val="0070C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de-DE" sz="2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§ 19 </a:t>
            </a:r>
            <a:r>
              <a:rPr lang="de-DE" sz="22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Die Revisionsstelle besteht aus zwei Revisoren, die keine Mitglieder sein müssen. Sie prüft die Vereinsrechnung und gibt ihren Bericht an die Mitgliederversammlung ab. </a:t>
            </a:r>
            <a:endParaRPr lang="en-US" sz="2200" strike="sngStrike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200" dirty="0">
                <a:solidFill>
                  <a:srgbClr val="0070C0"/>
                </a:solidFill>
                <a:latin typeface="Franklin Gothic Book" panose="020B0503020102020204" pitchFamily="34" charset="0"/>
              </a:rPr>
              <a:t>Die Prüfung des Jahresabschlusses wird durch die Mitgliederversammlung durchgeführt. Der Vorstand hat den Mitgliedern mindestens 3 Tage vor der Mitgliederversammlung den Jahresabschluss zuzusenden und diesen w</a:t>
            </a:r>
            <a:r>
              <a:rPr lang="de-DE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de-DE" sz="2200" dirty="0">
                <a:solidFill>
                  <a:srgbClr val="0070C0"/>
                </a:solidFill>
                <a:latin typeface="Franklin Gothic Book" panose="020B0503020102020204" pitchFamily="34" charset="0"/>
              </a:rPr>
              <a:t>hrend der Mitgliederversammlung zu erl</a:t>
            </a:r>
            <a:r>
              <a:rPr lang="de-DE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de-DE" sz="2200" dirty="0">
                <a:solidFill>
                  <a:srgbClr val="0070C0"/>
                </a:solidFill>
                <a:latin typeface="Franklin Gothic Book" panose="020B0503020102020204" pitchFamily="34" charset="0"/>
              </a:rPr>
              <a:t>utern. </a:t>
            </a:r>
          </a:p>
          <a:p>
            <a:pPr marL="0" indent="0">
              <a:buNone/>
            </a:pP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7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575412" y="705079"/>
            <a:ext cx="8629191" cy="583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Statutenänderung: Vorschlag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311" y="1553378"/>
            <a:ext cx="9272530" cy="4660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§ 11 Der Mitgliederversammlung stehen die nachstehenden Geschäfte zur Beschlussfassung zu: </a:t>
            </a:r>
          </a:p>
          <a:p>
            <a:pPr marL="0" indent="0">
              <a:buNone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a) die Wahl der Vorstandsmitglieder und des Präsidenten/der Präsidentin </a:t>
            </a:r>
          </a:p>
          <a:p>
            <a:pPr marL="0" indent="0">
              <a:buNone/>
            </a:pPr>
            <a:r>
              <a:rPr lang="de-DE" sz="2000" b="0" i="0" strike="sngStrike" baseline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b) </a:t>
            </a:r>
            <a:r>
              <a:rPr lang="de-DE" sz="2000" b="0" i="0" u="none" strike="sngStrike" baseline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die Wahl der Revisionsstelle </a:t>
            </a:r>
          </a:p>
          <a:p>
            <a:pPr marL="0" indent="0">
              <a:buNone/>
            </a:pPr>
            <a:r>
              <a:rPr lang="de-DE" sz="2000" b="0" i="0" u="none" strike="sngStrike" baseline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c</a:t>
            </a:r>
            <a:r>
              <a:rPr lang="de-DE" sz="2000" b="0" i="0" u="none" baseline="0" dirty="0">
                <a:solidFill>
                  <a:srgbClr val="0070C0"/>
                </a:solidFill>
                <a:latin typeface="Franklin Gothic Book" panose="020B0503020102020204" pitchFamily="34" charset="0"/>
              </a:rPr>
              <a:t>b</a:t>
            </a:r>
            <a:r>
              <a:rPr lang="de-DE" sz="2000" b="0" i="0" u="none" baseline="0" dirty="0">
                <a:latin typeface="Franklin Gothic Book" panose="020B0503020102020204" pitchFamily="34" charset="0"/>
              </a:rPr>
              <a:t>)</a:t>
            </a:r>
            <a:r>
              <a:rPr lang="de-DE" sz="2000" b="0" i="0" u="none" baseline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die Genehmigung des Jahresberichtes und der Jahresrechnung sowie die Entlastung des Vorstandes </a:t>
            </a:r>
          </a:p>
          <a:p>
            <a:pPr marL="0" indent="0">
              <a:buNone/>
            </a:pPr>
            <a:r>
              <a:rPr lang="de-DE" sz="20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d</a:t>
            </a:r>
            <a:r>
              <a:rPr lang="de-DE" sz="2000" b="0" i="0" u="none" baseline="0" dirty="0">
                <a:solidFill>
                  <a:srgbClr val="0070C0"/>
                </a:solidFill>
                <a:latin typeface="Franklin Gothic Book" panose="020B0503020102020204" pitchFamily="34" charset="0"/>
              </a:rPr>
              <a:t>c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) die Festsetzung der jährlichen Mitgliederbeiträge </a:t>
            </a:r>
          </a:p>
          <a:p>
            <a:pPr marL="0" indent="0">
              <a:buNone/>
            </a:pPr>
            <a:r>
              <a:rPr lang="de-DE" sz="20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e</a:t>
            </a:r>
            <a:r>
              <a:rPr lang="de-DE" sz="2000" b="0" i="0" u="none" baseline="0" dirty="0">
                <a:solidFill>
                  <a:srgbClr val="0070C0"/>
                </a:solidFill>
                <a:latin typeface="Franklin Gothic Book" panose="020B0503020102020204" pitchFamily="34" charset="0"/>
              </a:rPr>
              <a:t>d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) die Änderung der Statuten </a:t>
            </a:r>
          </a:p>
          <a:p>
            <a:pPr marL="0" indent="0">
              <a:buNone/>
            </a:pPr>
            <a:r>
              <a:rPr lang="de-DE" sz="20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f</a:t>
            </a:r>
            <a:r>
              <a:rPr lang="de-DE" sz="2000" b="0" i="0" u="none" baseline="0" dirty="0">
                <a:solidFill>
                  <a:srgbClr val="0070C0"/>
                </a:solidFill>
                <a:latin typeface="Franklin Gothic Book" panose="020B0503020102020204" pitchFamily="34" charset="0"/>
              </a:rPr>
              <a:t>e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) Geschäfte, die der Mitgliederversammlung vom Vorstand zur Beschlussfassung vorgelegt werden </a:t>
            </a:r>
          </a:p>
          <a:p>
            <a:pPr marL="0" indent="0">
              <a:buNone/>
            </a:pPr>
            <a:r>
              <a:rPr lang="de-DE" sz="20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g</a:t>
            </a:r>
            <a:r>
              <a:rPr lang="de-DE" sz="2000" b="0" i="0" u="none" baseline="0" dirty="0">
                <a:solidFill>
                  <a:srgbClr val="0070C0"/>
                </a:solidFill>
                <a:latin typeface="Franklin Gothic Book" panose="020B0503020102020204" pitchFamily="34" charset="0"/>
              </a:rPr>
              <a:t>f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) Anträge, die von Mitgliedern dem Vorstand zuhanden der ordentlichen Mitgliederversammlung schriftlich eingereicht werden </a:t>
            </a:r>
          </a:p>
          <a:p>
            <a:pPr marL="0" indent="0">
              <a:buNone/>
            </a:pPr>
            <a:r>
              <a:rPr lang="en-US" sz="2000" strike="sngStrike" dirty="0">
                <a:solidFill>
                  <a:srgbClr val="FF0000"/>
                </a:solidFill>
                <a:latin typeface="Franklin Gothic Book" panose="020B0503020102020204" pitchFamily="34" charset="0"/>
              </a:rPr>
              <a:t>h</a:t>
            </a:r>
            <a:r>
              <a:rPr lang="de-DE" sz="2000" b="0" i="0" u="none" baseline="0" dirty="0">
                <a:solidFill>
                  <a:srgbClr val="0070C0"/>
                </a:solidFill>
                <a:latin typeface="Franklin Gothic Book" panose="020B0503020102020204" pitchFamily="34" charset="0"/>
              </a:rPr>
              <a:t>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)</a:t>
            </a:r>
            <a:r>
              <a:rPr lang="de-DE" sz="2000" b="0" i="0" u="none" baseline="0" dirty="0">
                <a:solidFill>
                  <a:srgbClr val="0070C0"/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Auflösung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des Vereins </a:t>
            </a:r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8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76261" y="804232"/>
            <a:ext cx="8629191" cy="616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Statutenänderung: Vorschlag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61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EEA879-D60D-40D0-A6BD-F7592BA5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311" y="1553378"/>
            <a:ext cx="9272530" cy="4660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§ 20 Statutenänderungen können von der Mitgliederversammlung nur mit einem Mehr von zwei Dritteln der anwesenden Stimmen beschlossen werden. </a:t>
            </a:r>
          </a:p>
          <a:p>
            <a:pPr marL="0" indent="0">
              <a:buNone/>
            </a:pPr>
            <a:endParaRPr lang="de-DE" sz="24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fr-BE" dirty="0">
                <a:solidFill>
                  <a:srgbClr val="000000"/>
                </a:solidFill>
                <a:latin typeface="Calibri" panose="020F0502020204030204" pitchFamily="34" charset="0"/>
              </a:rPr>
              <a:t>--- </a:t>
            </a:r>
            <a:r>
              <a:rPr lang="fr-BE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Abstimmung</a:t>
            </a:r>
            <a:r>
              <a:rPr lang="fr-BE" dirty="0">
                <a:solidFill>
                  <a:srgbClr val="000000"/>
                </a:solidFill>
                <a:latin typeface="Calibri" panose="020F0502020204030204" pitchFamily="34" charset="0"/>
              </a:rPr>
              <a:t> ---</a:t>
            </a:r>
            <a:endParaRPr lang="de-DE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733AD-3D29-4F78-A6BB-7A4AAD89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39DB8460-552A-46B9-91C7-6F5B84A6C782}" type="slidenum">
              <a:rPr lang="de-DE" sz="1800" b="1">
                <a:solidFill>
                  <a:schemeClr val="bg1"/>
                </a:solidFill>
              </a:rPr>
              <a:pPr algn="ctr"/>
              <a:t>9</a:t>
            </a:fld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FDEC0F1-0E7E-4726-A0A9-664C4A273C42}"/>
              </a:ext>
            </a:extLst>
          </p:cNvPr>
          <p:cNvSpPr txBox="1">
            <a:spLocks/>
          </p:cNvSpPr>
          <p:nvPr/>
        </p:nvSpPr>
        <p:spPr>
          <a:xfrm>
            <a:off x="1410159" y="804232"/>
            <a:ext cx="8629191" cy="12228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Statutenänderung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4407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929</Words>
  <Application>Microsoft Office PowerPoint</Application>
  <PresentationFormat>Widescreen</PresentationFormat>
  <Paragraphs>189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Franklin Gothic Book</vt:lpstr>
      <vt:lpstr>Franklin Gothic Medium</vt:lpstr>
      <vt:lpstr>Wingdings</vt:lpstr>
      <vt:lpstr>Wingdings 3</vt:lpstr>
      <vt:lpstr>Benutzerdefiniertes Design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Input</vt:lpstr>
      <vt:lpstr>Inspirationen</vt:lpstr>
      <vt:lpstr>Der Quelle der Inspiration Sorge tragen</vt:lpstr>
      <vt:lpstr>Sensibilisieren</vt:lpstr>
      <vt:lpstr>Forschung </vt:lpstr>
      <vt:lpstr>Naturnah arbeiten  </vt:lpstr>
      <vt:lpstr>Werkstattbesuche</vt:lpstr>
      <vt:lpstr>Elternforum</vt:lpstr>
      <vt:lpstr>Nachhaltige Musik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Schmidt</dc:creator>
  <cp:lastModifiedBy>Schwerk, Hubertus</cp:lastModifiedBy>
  <cp:revision>26</cp:revision>
  <dcterms:created xsi:type="dcterms:W3CDTF">2022-02-10T19:59:33Z</dcterms:created>
  <dcterms:modified xsi:type="dcterms:W3CDTF">2022-02-15T20:26:16Z</dcterms:modified>
</cp:coreProperties>
</file>